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65" r:id="rId2"/>
    <p:sldId id="322" r:id="rId3"/>
    <p:sldId id="259" r:id="rId4"/>
    <p:sldId id="309" r:id="rId5"/>
    <p:sldId id="311" r:id="rId6"/>
    <p:sldId id="260" r:id="rId7"/>
    <p:sldId id="306" r:id="rId8"/>
    <p:sldId id="300" r:id="rId9"/>
    <p:sldId id="307" r:id="rId10"/>
    <p:sldId id="264" r:id="rId11"/>
    <p:sldId id="315" r:id="rId12"/>
    <p:sldId id="316" r:id="rId13"/>
    <p:sldId id="317" r:id="rId14"/>
    <p:sldId id="318" r:id="rId15"/>
    <p:sldId id="329" r:id="rId16"/>
    <p:sldId id="323" r:id="rId17"/>
    <p:sldId id="324" r:id="rId18"/>
    <p:sldId id="328" r:id="rId19"/>
    <p:sldId id="327" r:id="rId20"/>
    <p:sldId id="313" r:id="rId21"/>
    <p:sldId id="325" r:id="rId22"/>
    <p:sldId id="312" r:id="rId23"/>
    <p:sldId id="326" r:id="rId24"/>
    <p:sldId id="258" r:id="rId25"/>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A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26"/>
    <p:restoredTop sz="94635"/>
  </p:normalViewPr>
  <p:slideViewPr>
    <p:cSldViewPr snapToGrid="0" snapToObjects="1">
      <p:cViewPr varScale="1">
        <p:scale>
          <a:sx n="160" d="100"/>
          <a:sy n="160" d="100"/>
        </p:scale>
        <p:origin x="608" y="176"/>
      </p:cViewPr>
      <p:guideLst>
        <p:guide orient="horz" pos="1620"/>
        <p:guide pos="2880"/>
      </p:guideLst>
    </p:cSldViewPr>
  </p:slideViewPr>
  <p:notesTextViewPr>
    <p:cViewPr>
      <p:scale>
        <a:sx n="1" d="1"/>
        <a:sy n="1" d="1"/>
      </p:scale>
      <p:origin x="0" y="0"/>
    </p:cViewPr>
  </p:notesTextViewPr>
  <p:notesViewPr>
    <p:cSldViewPr snapToGrid="0" snapToObjects="1">
      <p:cViewPr varScale="1">
        <p:scale>
          <a:sx n="115" d="100"/>
          <a:sy n="115" d="100"/>
        </p:scale>
        <p:origin x="3280"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B2B353B-17DE-F24E-9686-9B8AC9ABF674}" type="datetimeFigureOut">
              <a:rPr lang="en-US" smtClean="0"/>
              <a:t>8/19/20</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3FAFBE-6A90-E941-9DCD-9279D83C8C17}" type="slidenum">
              <a:rPr lang="en-US" smtClean="0"/>
              <a:t>‹#›</a:t>
            </a:fld>
            <a:endParaRPr lang="en-US"/>
          </a:p>
        </p:txBody>
      </p:sp>
    </p:spTree>
    <p:extLst>
      <p:ext uri="{BB962C8B-B14F-4D97-AF65-F5344CB8AC3E}">
        <p14:creationId xmlns:p14="http://schemas.microsoft.com/office/powerpoint/2010/main" val="1629585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A5E00F6-FCEB-3240-BF91-2FE8D291BB05}" type="datetimeFigureOut">
              <a:rPr lang="en-US" smtClean="0"/>
              <a:t>8/19/20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F01AEB7-DF1E-074E-AD3C-BD912806E15D}" type="slidenum">
              <a:rPr lang="en-US" smtClean="0"/>
              <a:t>‹#›</a:t>
            </a:fld>
            <a:endParaRPr lang="en-US"/>
          </a:p>
        </p:txBody>
      </p:sp>
    </p:spTree>
    <p:extLst>
      <p:ext uri="{BB962C8B-B14F-4D97-AF65-F5344CB8AC3E}">
        <p14:creationId xmlns:p14="http://schemas.microsoft.com/office/powerpoint/2010/main" val="61438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6</a:t>
            </a:fld>
            <a:endParaRPr lang="en-US"/>
          </a:p>
        </p:txBody>
      </p:sp>
    </p:spTree>
    <p:extLst>
      <p:ext uri="{BB962C8B-B14F-4D97-AF65-F5344CB8AC3E}">
        <p14:creationId xmlns:p14="http://schemas.microsoft.com/office/powerpoint/2010/main" val="813403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17</a:t>
            </a:fld>
            <a:endParaRPr lang="en-US"/>
          </a:p>
        </p:txBody>
      </p:sp>
    </p:spTree>
    <p:extLst>
      <p:ext uri="{BB962C8B-B14F-4D97-AF65-F5344CB8AC3E}">
        <p14:creationId xmlns:p14="http://schemas.microsoft.com/office/powerpoint/2010/main" val="266418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18</a:t>
            </a:fld>
            <a:endParaRPr lang="en-US"/>
          </a:p>
        </p:txBody>
      </p:sp>
    </p:spTree>
    <p:extLst>
      <p:ext uri="{BB962C8B-B14F-4D97-AF65-F5344CB8AC3E}">
        <p14:creationId xmlns:p14="http://schemas.microsoft.com/office/powerpoint/2010/main" val="4068254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19</a:t>
            </a:fld>
            <a:endParaRPr lang="en-US"/>
          </a:p>
        </p:txBody>
      </p:sp>
    </p:spTree>
    <p:extLst>
      <p:ext uri="{BB962C8B-B14F-4D97-AF65-F5344CB8AC3E}">
        <p14:creationId xmlns:p14="http://schemas.microsoft.com/office/powerpoint/2010/main" val="30833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7</a:t>
            </a:fld>
            <a:endParaRPr lang="en-US"/>
          </a:p>
        </p:txBody>
      </p:sp>
    </p:spTree>
    <p:extLst>
      <p:ext uri="{BB962C8B-B14F-4D97-AF65-F5344CB8AC3E}">
        <p14:creationId xmlns:p14="http://schemas.microsoft.com/office/powerpoint/2010/main" val="301407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8</a:t>
            </a:fld>
            <a:endParaRPr lang="en-US"/>
          </a:p>
        </p:txBody>
      </p:sp>
    </p:spTree>
    <p:extLst>
      <p:ext uri="{BB962C8B-B14F-4D97-AF65-F5344CB8AC3E}">
        <p14:creationId xmlns:p14="http://schemas.microsoft.com/office/powerpoint/2010/main" val="3325173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9</a:t>
            </a:fld>
            <a:endParaRPr lang="en-US"/>
          </a:p>
        </p:txBody>
      </p:sp>
    </p:spTree>
    <p:extLst>
      <p:ext uri="{BB962C8B-B14F-4D97-AF65-F5344CB8AC3E}">
        <p14:creationId xmlns:p14="http://schemas.microsoft.com/office/powerpoint/2010/main" val="1503848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11</a:t>
            </a:fld>
            <a:endParaRPr lang="en-US"/>
          </a:p>
        </p:txBody>
      </p:sp>
    </p:spTree>
    <p:extLst>
      <p:ext uri="{BB962C8B-B14F-4D97-AF65-F5344CB8AC3E}">
        <p14:creationId xmlns:p14="http://schemas.microsoft.com/office/powerpoint/2010/main" val="71811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12</a:t>
            </a:fld>
            <a:endParaRPr lang="en-US"/>
          </a:p>
        </p:txBody>
      </p:sp>
    </p:spTree>
    <p:extLst>
      <p:ext uri="{BB962C8B-B14F-4D97-AF65-F5344CB8AC3E}">
        <p14:creationId xmlns:p14="http://schemas.microsoft.com/office/powerpoint/2010/main" val="1728750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13</a:t>
            </a:fld>
            <a:endParaRPr lang="en-US"/>
          </a:p>
        </p:txBody>
      </p:sp>
    </p:spTree>
    <p:extLst>
      <p:ext uri="{BB962C8B-B14F-4D97-AF65-F5344CB8AC3E}">
        <p14:creationId xmlns:p14="http://schemas.microsoft.com/office/powerpoint/2010/main" val="196761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14</a:t>
            </a:fld>
            <a:endParaRPr lang="en-US"/>
          </a:p>
        </p:txBody>
      </p:sp>
    </p:spTree>
    <p:extLst>
      <p:ext uri="{BB962C8B-B14F-4D97-AF65-F5344CB8AC3E}">
        <p14:creationId xmlns:p14="http://schemas.microsoft.com/office/powerpoint/2010/main" val="4104268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01AEB7-DF1E-074E-AD3C-BD912806E15D}" type="slidenum">
              <a:rPr lang="en-US" smtClean="0"/>
              <a:t>16</a:t>
            </a:fld>
            <a:endParaRPr lang="en-US"/>
          </a:p>
        </p:txBody>
      </p:sp>
    </p:spTree>
    <p:extLst>
      <p:ext uri="{BB962C8B-B14F-4D97-AF65-F5344CB8AC3E}">
        <p14:creationId xmlns:p14="http://schemas.microsoft.com/office/powerpoint/2010/main" val="248516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81222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925989"/>
            <a:ext cx="1914368" cy="204692"/>
          </a:xfrm>
          <a:prstGeom prst="rect">
            <a:avLst/>
          </a:prstGeom>
        </p:spPr>
        <p:txBody>
          <a:bodyPr/>
          <a:lstStyle/>
          <a:p>
            <a:fld id="{05F0F182-A738-D344-AD4C-0014E2FCF0E4}" type="datetimeFigureOut">
              <a:rPr lang="en-US" smtClean="0"/>
              <a:t>8/19/20</a:t>
            </a:fld>
            <a:endParaRPr lang="en-US"/>
          </a:p>
        </p:txBody>
      </p:sp>
      <p:sp>
        <p:nvSpPr>
          <p:cNvPr id="5" name="Footer Placeholder 4"/>
          <p:cNvSpPr>
            <a:spLocks noGrp="1"/>
          </p:cNvSpPr>
          <p:nvPr>
            <p:ph type="ftr" sz="quarter" idx="11"/>
          </p:nvPr>
        </p:nvSpPr>
        <p:spPr>
          <a:xfrm>
            <a:off x="628650" y="4885441"/>
            <a:ext cx="4909025" cy="155666"/>
          </a:xfrm>
          <a:prstGeom prst="rect">
            <a:avLst/>
          </a:prstGeom>
        </p:spPr>
        <p:txBody>
          <a:bodyPr/>
          <a:lstStyle/>
          <a:p>
            <a:endParaRPr lang="en-US"/>
          </a:p>
        </p:txBody>
      </p:sp>
      <p:sp>
        <p:nvSpPr>
          <p:cNvPr id="6" name="Slide Number Placeholder 5"/>
          <p:cNvSpPr>
            <a:spLocks noGrp="1"/>
          </p:cNvSpPr>
          <p:nvPr>
            <p:ph type="sldNum" sz="quarter" idx="12"/>
          </p:nvPr>
        </p:nvSpPr>
        <p:spPr>
          <a:xfrm>
            <a:off x="0" y="5012500"/>
            <a:ext cx="628650" cy="210906"/>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423539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925989"/>
            <a:ext cx="1914368" cy="204692"/>
          </a:xfrm>
          <a:prstGeom prst="rect">
            <a:avLst/>
          </a:prstGeom>
        </p:spPr>
        <p:txBody>
          <a:bodyPr/>
          <a:lstStyle/>
          <a:p>
            <a:fld id="{05F0F182-A738-D344-AD4C-0014E2FCF0E4}" type="datetimeFigureOut">
              <a:rPr lang="en-US" smtClean="0"/>
              <a:t>8/19/20</a:t>
            </a:fld>
            <a:endParaRPr lang="en-US"/>
          </a:p>
        </p:txBody>
      </p:sp>
      <p:sp>
        <p:nvSpPr>
          <p:cNvPr id="5" name="Footer Placeholder 4"/>
          <p:cNvSpPr>
            <a:spLocks noGrp="1"/>
          </p:cNvSpPr>
          <p:nvPr>
            <p:ph type="ftr" sz="quarter" idx="11"/>
          </p:nvPr>
        </p:nvSpPr>
        <p:spPr>
          <a:xfrm>
            <a:off x="628650" y="4885441"/>
            <a:ext cx="4909025" cy="155666"/>
          </a:xfrm>
          <a:prstGeom prst="rect">
            <a:avLst/>
          </a:prstGeom>
        </p:spPr>
        <p:txBody>
          <a:bodyPr/>
          <a:lstStyle/>
          <a:p>
            <a:endParaRPr lang="en-US"/>
          </a:p>
        </p:txBody>
      </p:sp>
      <p:sp>
        <p:nvSpPr>
          <p:cNvPr id="6" name="Slide Number Placeholder 5"/>
          <p:cNvSpPr>
            <a:spLocks noGrp="1"/>
          </p:cNvSpPr>
          <p:nvPr>
            <p:ph type="sldNum" sz="quarter" idx="12"/>
          </p:nvPr>
        </p:nvSpPr>
        <p:spPr>
          <a:xfrm>
            <a:off x="0" y="5012500"/>
            <a:ext cx="628650" cy="210906"/>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66019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925989"/>
            <a:ext cx="1914368" cy="204692"/>
          </a:xfrm>
          <a:prstGeom prst="rect">
            <a:avLst/>
          </a:prstGeom>
        </p:spPr>
        <p:txBody>
          <a:bodyPr/>
          <a:lstStyle/>
          <a:p>
            <a:fld id="{05F0F182-A738-D344-AD4C-0014E2FCF0E4}" type="datetimeFigureOut">
              <a:rPr lang="en-US" smtClean="0"/>
              <a:t>8/19/20</a:t>
            </a:fld>
            <a:endParaRPr lang="en-US"/>
          </a:p>
        </p:txBody>
      </p:sp>
      <p:sp>
        <p:nvSpPr>
          <p:cNvPr id="5" name="Footer Placeholder 4"/>
          <p:cNvSpPr>
            <a:spLocks noGrp="1"/>
          </p:cNvSpPr>
          <p:nvPr>
            <p:ph type="ftr" sz="quarter" idx="11"/>
          </p:nvPr>
        </p:nvSpPr>
        <p:spPr>
          <a:xfrm>
            <a:off x="628650" y="4885441"/>
            <a:ext cx="4909025" cy="155666"/>
          </a:xfrm>
          <a:prstGeom prst="rect">
            <a:avLst/>
          </a:prstGeom>
        </p:spPr>
        <p:txBody>
          <a:bodyPr/>
          <a:lstStyle/>
          <a:p>
            <a:endParaRPr lang="en-US"/>
          </a:p>
        </p:txBody>
      </p:sp>
      <p:sp>
        <p:nvSpPr>
          <p:cNvPr id="6" name="Slide Number Placeholder 5"/>
          <p:cNvSpPr>
            <a:spLocks noGrp="1"/>
          </p:cNvSpPr>
          <p:nvPr>
            <p:ph type="sldNum" sz="quarter" idx="12"/>
          </p:nvPr>
        </p:nvSpPr>
        <p:spPr>
          <a:xfrm>
            <a:off x="76912" y="4925990"/>
            <a:ext cx="551738" cy="210906"/>
          </a:xfrm>
          <a:prstGeom prst="rect">
            <a:avLst/>
          </a:prstGeom>
        </p:spPr>
        <p:txBody>
          <a:bodyPr/>
          <a:lstStyle>
            <a:lvl1pPr algn="l">
              <a:defRPr/>
            </a:lvl1pPr>
          </a:lstStyle>
          <a:p>
            <a:fld id="{D0B5CDF8-54D5-6043-A52E-76818AC5EAB8}" type="slidenum">
              <a:rPr lang="en-US" smtClean="0"/>
              <a:pPr/>
              <a:t>‹#›</a:t>
            </a:fld>
            <a:endParaRPr lang="en-US" dirty="0"/>
          </a:p>
        </p:txBody>
      </p:sp>
    </p:spTree>
    <p:extLst>
      <p:ext uri="{BB962C8B-B14F-4D97-AF65-F5344CB8AC3E}">
        <p14:creationId xmlns:p14="http://schemas.microsoft.com/office/powerpoint/2010/main" val="145649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925989"/>
            <a:ext cx="1914368" cy="204692"/>
          </a:xfrm>
          <a:prstGeom prst="rect">
            <a:avLst/>
          </a:prstGeom>
        </p:spPr>
        <p:txBody>
          <a:bodyPr/>
          <a:lstStyle/>
          <a:p>
            <a:fld id="{05F0F182-A738-D344-AD4C-0014E2FCF0E4}" type="datetimeFigureOut">
              <a:rPr lang="en-US" smtClean="0"/>
              <a:t>8/19/20</a:t>
            </a:fld>
            <a:endParaRPr lang="en-US"/>
          </a:p>
        </p:txBody>
      </p:sp>
      <p:sp>
        <p:nvSpPr>
          <p:cNvPr id="5" name="Footer Placeholder 4"/>
          <p:cNvSpPr>
            <a:spLocks noGrp="1"/>
          </p:cNvSpPr>
          <p:nvPr>
            <p:ph type="ftr" sz="quarter" idx="11"/>
          </p:nvPr>
        </p:nvSpPr>
        <p:spPr>
          <a:xfrm>
            <a:off x="628650" y="4885441"/>
            <a:ext cx="4909025" cy="155666"/>
          </a:xfrm>
          <a:prstGeom prst="rect">
            <a:avLst/>
          </a:prstGeom>
        </p:spPr>
        <p:txBody>
          <a:bodyPr/>
          <a:lstStyle/>
          <a:p>
            <a:endParaRPr lang="en-US"/>
          </a:p>
        </p:txBody>
      </p:sp>
      <p:sp>
        <p:nvSpPr>
          <p:cNvPr id="6" name="Slide Number Placeholder 5"/>
          <p:cNvSpPr>
            <a:spLocks noGrp="1"/>
          </p:cNvSpPr>
          <p:nvPr>
            <p:ph type="sldNum" sz="quarter" idx="12"/>
          </p:nvPr>
        </p:nvSpPr>
        <p:spPr>
          <a:xfrm>
            <a:off x="0" y="5012500"/>
            <a:ext cx="628650" cy="210906"/>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9678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4925989"/>
            <a:ext cx="1914368" cy="204692"/>
          </a:xfrm>
          <a:prstGeom prst="rect">
            <a:avLst/>
          </a:prstGeom>
        </p:spPr>
        <p:txBody>
          <a:bodyPr/>
          <a:lstStyle/>
          <a:p>
            <a:fld id="{05F0F182-A738-D344-AD4C-0014E2FCF0E4}" type="datetimeFigureOut">
              <a:rPr lang="en-US" smtClean="0"/>
              <a:t>8/19/20</a:t>
            </a:fld>
            <a:endParaRPr lang="en-US"/>
          </a:p>
        </p:txBody>
      </p:sp>
      <p:sp>
        <p:nvSpPr>
          <p:cNvPr id="6" name="Footer Placeholder 5"/>
          <p:cNvSpPr>
            <a:spLocks noGrp="1"/>
          </p:cNvSpPr>
          <p:nvPr>
            <p:ph type="ftr" sz="quarter" idx="11"/>
          </p:nvPr>
        </p:nvSpPr>
        <p:spPr>
          <a:xfrm>
            <a:off x="628650" y="4885441"/>
            <a:ext cx="4909025" cy="155666"/>
          </a:xfrm>
          <a:prstGeom prst="rect">
            <a:avLst/>
          </a:prstGeom>
        </p:spPr>
        <p:txBody>
          <a:bodyPr/>
          <a:lstStyle/>
          <a:p>
            <a:endParaRPr lang="en-US"/>
          </a:p>
        </p:txBody>
      </p:sp>
      <p:sp>
        <p:nvSpPr>
          <p:cNvPr id="7" name="Slide Number Placeholder 6"/>
          <p:cNvSpPr>
            <a:spLocks noGrp="1"/>
          </p:cNvSpPr>
          <p:nvPr>
            <p:ph type="sldNum" sz="quarter" idx="12"/>
          </p:nvPr>
        </p:nvSpPr>
        <p:spPr>
          <a:xfrm>
            <a:off x="0" y="5012500"/>
            <a:ext cx="628650" cy="210906"/>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00037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4925989"/>
            <a:ext cx="1914368" cy="204692"/>
          </a:xfrm>
          <a:prstGeom prst="rect">
            <a:avLst/>
          </a:prstGeom>
        </p:spPr>
        <p:txBody>
          <a:bodyPr/>
          <a:lstStyle/>
          <a:p>
            <a:fld id="{05F0F182-A738-D344-AD4C-0014E2FCF0E4}" type="datetimeFigureOut">
              <a:rPr lang="en-US" smtClean="0"/>
              <a:t>8/19/20</a:t>
            </a:fld>
            <a:endParaRPr lang="en-US"/>
          </a:p>
        </p:txBody>
      </p:sp>
      <p:sp>
        <p:nvSpPr>
          <p:cNvPr id="8" name="Footer Placeholder 7"/>
          <p:cNvSpPr>
            <a:spLocks noGrp="1"/>
          </p:cNvSpPr>
          <p:nvPr>
            <p:ph type="ftr" sz="quarter" idx="11"/>
          </p:nvPr>
        </p:nvSpPr>
        <p:spPr>
          <a:xfrm>
            <a:off x="628650" y="4885441"/>
            <a:ext cx="4909025" cy="155666"/>
          </a:xfrm>
          <a:prstGeom prst="rect">
            <a:avLst/>
          </a:prstGeom>
        </p:spPr>
        <p:txBody>
          <a:bodyPr/>
          <a:lstStyle/>
          <a:p>
            <a:endParaRPr lang="en-US"/>
          </a:p>
        </p:txBody>
      </p:sp>
      <p:sp>
        <p:nvSpPr>
          <p:cNvPr id="9" name="Slide Number Placeholder 8"/>
          <p:cNvSpPr>
            <a:spLocks noGrp="1"/>
          </p:cNvSpPr>
          <p:nvPr>
            <p:ph type="sldNum" sz="quarter" idx="12"/>
          </p:nvPr>
        </p:nvSpPr>
        <p:spPr>
          <a:xfrm>
            <a:off x="0" y="5012500"/>
            <a:ext cx="628650" cy="210906"/>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634513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0" y="5012500"/>
            <a:ext cx="628650" cy="210906"/>
          </a:xfrm>
          <a:prstGeom prst="rect">
            <a:avLst/>
          </a:prstGeom>
        </p:spPr>
        <p:txBody>
          <a:bodyPr/>
          <a:lstStyle/>
          <a:p>
            <a:fld id="{D0B5CDF8-54D5-6043-A52E-76818AC5EAB8}" type="slidenum">
              <a:rPr lang="en-US" smtClean="0"/>
              <a:t>‹#›</a:t>
            </a:fld>
            <a:endParaRPr lang="en-US"/>
          </a:p>
        </p:txBody>
      </p:sp>
      <p:sp>
        <p:nvSpPr>
          <p:cNvPr id="6" name="Title 1"/>
          <p:cNvSpPr txBox="1">
            <a:spLocks/>
          </p:cNvSpPr>
          <p:nvPr userDrawn="1"/>
        </p:nvSpPr>
        <p:spPr>
          <a:xfrm>
            <a:off x="406581" y="273845"/>
            <a:ext cx="7096625" cy="1072118"/>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sz="4400" b="0" i="0" kern="1200">
                <a:solidFill>
                  <a:schemeClr val="tx1"/>
                </a:solidFill>
                <a:latin typeface="Helvetica Neue Medium" charset="0"/>
                <a:ea typeface="Helvetica Neue Medium" charset="0"/>
                <a:cs typeface="Helvetica Neue Medium" charset="0"/>
              </a:defRPr>
            </a:lvl1pPr>
          </a:lstStyle>
          <a:p>
            <a:endParaRPr lang="en-US" sz="3300" dirty="0"/>
          </a:p>
        </p:txBody>
      </p:sp>
      <p:sp>
        <p:nvSpPr>
          <p:cNvPr id="8" name="Chart Placeholder 7"/>
          <p:cNvSpPr>
            <a:spLocks noGrp="1"/>
          </p:cNvSpPr>
          <p:nvPr>
            <p:ph type="chart" sz="quarter" idx="13"/>
          </p:nvPr>
        </p:nvSpPr>
        <p:spPr>
          <a:xfrm>
            <a:off x="406581" y="1454922"/>
            <a:ext cx="8472500" cy="3038030"/>
          </a:xfrm>
        </p:spPr>
        <p:txBody>
          <a:bodyPr/>
          <a:lstStyle/>
          <a:p>
            <a:r>
              <a:rPr lang="en-US"/>
              <a:t>Click icon to add chart</a:t>
            </a:r>
            <a:endParaRPr lang="en-US" dirty="0"/>
          </a:p>
        </p:txBody>
      </p:sp>
    </p:spTree>
    <p:extLst>
      <p:ext uri="{BB962C8B-B14F-4D97-AF65-F5344CB8AC3E}">
        <p14:creationId xmlns:p14="http://schemas.microsoft.com/office/powerpoint/2010/main" val="2015011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925989"/>
            <a:ext cx="1914368" cy="204692"/>
          </a:xfrm>
          <a:prstGeom prst="rect">
            <a:avLst/>
          </a:prstGeom>
        </p:spPr>
        <p:txBody>
          <a:bodyPr/>
          <a:lstStyle/>
          <a:p>
            <a:fld id="{05F0F182-A738-D344-AD4C-0014E2FCF0E4}" type="datetimeFigureOut">
              <a:rPr lang="en-US" smtClean="0"/>
              <a:t>8/19/20</a:t>
            </a:fld>
            <a:endParaRPr lang="en-US"/>
          </a:p>
        </p:txBody>
      </p:sp>
      <p:sp>
        <p:nvSpPr>
          <p:cNvPr id="3" name="Footer Placeholder 2"/>
          <p:cNvSpPr>
            <a:spLocks noGrp="1"/>
          </p:cNvSpPr>
          <p:nvPr>
            <p:ph type="ftr" sz="quarter" idx="11"/>
          </p:nvPr>
        </p:nvSpPr>
        <p:spPr>
          <a:xfrm>
            <a:off x="628650" y="4885441"/>
            <a:ext cx="4909025" cy="155666"/>
          </a:xfrm>
          <a:prstGeom prst="rect">
            <a:avLst/>
          </a:prstGeom>
        </p:spPr>
        <p:txBody>
          <a:bodyPr/>
          <a:lstStyle/>
          <a:p>
            <a:endParaRPr lang="en-US"/>
          </a:p>
        </p:txBody>
      </p:sp>
      <p:sp>
        <p:nvSpPr>
          <p:cNvPr id="4" name="Slide Number Placeholder 3"/>
          <p:cNvSpPr>
            <a:spLocks noGrp="1"/>
          </p:cNvSpPr>
          <p:nvPr>
            <p:ph type="sldNum" sz="quarter" idx="12"/>
          </p:nvPr>
        </p:nvSpPr>
        <p:spPr>
          <a:xfrm>
            <a:off x="0" y="5012500"/>
            <a:ext cx="628650" cy="210906"/>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482226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925989"/>
            <a:ext cx="1914368" cy="204692"/>
          </a:xfrm>
          <a:prstGeom prst="rect">
            <a:avLst/>
          </a:prstGeom>
        </p:spPr>
        <p:txBody>
          <a:bodyPr/>
          <a:lstStyle/>
          <a:p>
            <a:fld id="{05F0F182-A738-D344-AD4C-0014E2FCF0E4}" type="datetimeFigureOut">
              <a:rPr lang="en-US" smtClean="0"/>
              <a:t>8/19/20</a:t>
            </a:fld>
            <a:endParaRPr lang="en-US"/>
          </a:p>
        </p:txBody>
      </p:sp>
      <p:sp>
        <p:nvSpPr>
          <p:cNvPr id="6" name="Footer Placeholder 5"/>
          <p:cNvSpPr>
            <a:spLocks noGrp="1"/>
          </p:cNvSpPr>
          <p:nvPr>
            <p:ph type="ftr" sz="quarter" idx="11"/>
          </p:nvPr>
        </p:nvSpPr>
        <p:spPr>
          <a:xfrm>
            <a:off x="628650" y="4885441"/>
            <a:ext cx="4909025" cy="155666"/>
          </a:xfrm>
          <a:prstGeom prst="rect">
            <a:avLst/>
          </a:prstGeom>
        </p:spPr>
        <p:txBody>
          <a:bodyPr/>
          <a:lstStyle/>
          <a:p>
            <a:endParaRPr lang="en-US"/>
          </a:p>
        </p:txBody>
      </p:sp>
      <p:sp>
        <p:nvSpPr>
          <p:cNvPr id="7" name="Slide Number Placeholder 6"/>
          <p:cNvSpPr>
            <a:spLocks noGrp="1"/>
          </p:cNvSpPr>
          <p:nvPr>
            <p:ph type="sldNum" sz="quarter" idx="12"/>
          </p:nvPr>
        </p:nvSpPr>
        <p:spPr>
          <a:xfrm>
            <a:off x="0" y="5012500"/>
            <a:ext cx="628650" cy="210906"/>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17163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925989"/>
            <a:ext cx="1914368" cy="204692"/>
          </a:xfrm>
          <a:prstGeom prst="rect">
            <a:avLst/>
          </a:prstGeom>
        </p:spPr>
        <p:txBody>
          <a:bodyPr/>
          <a:lstStyle/>
          <a:p>
            <a:fld id="{05F0F182-A738-D344-AD4C-0014E2FCF0E4}" type="datetimeFigureOut">
              <a:rPr lang="en-US" smtClean="0"/>
              <a:t>8/19/20</a:t>
            </a:fld>
            <a:endParaRPr lang="en-US"/>
          </a:p>
        </p:txBody>
      </p:sp>
      <p:sp>
        <p:nvSpPr>
          <p:cNvPr id="6" name="Footer Placeholder 5"/>
          <p:cNvSpPr>
            <a:spLocks noGrp="1"/>
          </p:cNvSpPr>
          <p:nvPr>
            <p:ph type="ftr" sz="quarter" idx="11"/>
          </p:nvPr>
        </p:nvSpPr>
        <p:spPr>
          <a:xfrm>
            <a:off x="628650" y="4885441"/>
            <a:ext cx="4909025" cy="155666"/>
          </a:xfrm>
          <a:prstGeom prst="rect">
            <a:avLst/>
          </a:prstGeom>
        </p:spPr>
        <p:txBody>
          <a:bodyPr/>
          <a:lstStyle/>
          <a:p>
            <a:endParaRPr lang="en-US"/>
          </a:p>
        </p:txBody>
      </p:sp>
      <p:sp>
        <p:nvSpPr>
          <p:cNvPr id="7" name="Slide Number Placeholder 6"/>
          <p:cNvSpPr>
            <a:spLocks noGrp="1"/>
          </p:cNvSpPr>
          <p:nvPr>
            <p:ph type="sldNum" sz="quarter" idx="12"/>
          </p:nvPr>
        </p:nvSpPr>
        <p:spPr>
          <a:xfrm>
            <a:off x="0" y="5012500"/>
            <a:ext cx="628650" cy="210906"/>
          </a:xfrm>
          <a:prstGeom prst="rect">
            <a:avLst/>
          </a:prstGeom>
        </p:spPr>
        <p:txBody>
          <a:bodyPr/>
          <a:lstStyle/>
          <a:p>
            <a:fld id="{D0B5CDF8-54D5-6043-A52E-76818AC5EAB8}" type="slidenum">
              <a:rPr lang="en-US" smtClean="0"/>
              <a:t>‹#›</a:t>
            </a:fld>
            <a:endParaRPr lang="en-US"/>
          </a:p>
        </p:txBody>
      </p:sp>
    </p:spTree>
    <p:extLst>
      <p:ext uri="{BB962C8B-B14F-4D97-AF65-F5344CB8AC3E}">
        <p14:creationId xmlns:p14="http://schemas.microsoft.com/office/powerpoint/2010/main" val="61704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370818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b="0" i="0" kern="1200">
          <a:solidFill>
            <a:schemeClr val="tx1"/>
          </a:solidFill>
          <a:latin typeface="Helvetica Neue Medium" charset="0"/>
          <a:ea typeface="Helvetica Neue Medium" charset="0"/>
          <a:cs typeface="Helvetica Neue Medium"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tiff"/></Relationships>
</file>

<file path=ppt/slides/_rels/slide2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244" cy="5143500"/>
          </a:xfrm>
          <a:prstGeom prst="rect">
            <a:avLst/>
          </a:prstGeom>
        </p:spPr>
      </p:pic>
      <p:sp>
        <p:nvSpPr>
          <p:cNvPr id="2" name="Title 1"/>
          <p:cNvSpPr>
            <a:spLocks noGrp="1"/>
          </p:cNvSpPr>
          <p:nvPr>
            <p:ph type="ctrTitle"/>
          </p:nvPr>
        </p:nvSpPr>
        <p:spPr>
          <a:xfrm>
            <a:off x="240268" y="272910"/>
            <a:ext cx="5618665" cy="858237"/>
          </a:xfrm>
        </p:spPr>
        <p:txBody>
          <a:bodyPr>
            <a:noAutofit/>
          </a:bodyPr>
          <a:lstStyle/>
          <a:p>
            <a:pPr algn="l">
              <a:lnSpc>
                <a:spcPts val="2700"/>
              </a:lnSpc>
            </a:pPr>
            <a:r>
              <a:rPr lang="en-US" sz="2700" b="1" dirty="0">
                <a:latin typeface="Helvetica" charset="0"/>
                <a:ea typeface="Helvetica" charset="0"/>
                <a:cs typeface="Helvetica" charset="0"/>
              </a:rPr>
              <a:t>School of Visual Arts and Design </a:t>
            </a:r>
            <a:br>
              <a:rPr lang="en-US" sz="2700" b="1" dirty="0">
                <a:latin typeface="Helvetica" charset="0"/>
                <a:ea typeface="Helvetica" charset="0"/>
                <a:cs typeface="Helvetica" charset="0"/>
              </a:rPr>
            </a:br>
            <a:r>
              <a:rPr lang="en-US" sz="2700" b="1" dirty="0">
                <a:latin typeface="Helvetica" charset="0"/>
                <a:ea typeface="Helvetica" charset="0"/>
                <a:cs typeface="Helvetica" charset="0"/>
              </a:rPr>
              <a:t>Graduate Student Orientation</a:t>
            </a:r>
            <a:endParaRPr lang="en-US" sz="1350" b="1" dirty="0">
              <a:latin typeface="Helvetica" charset="0"/>
              <a:ea typeface="Helvetica" charset="0"/>
              <a:cs typeface="Helvetica"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4982" y="4431323"/>
            <a:ext cx="527774" cy="712177"/>
          </a:xfrm>
          <a:prstGeom prst="rect">
            <a:avLst/>
          </a:prstGeom>
        </p:spPr>
      </p:pic>
    </p:spTree>
    <p:extLst>
      <p:ext uri="{BB962C8B-B14F-4D97-AF65-F5344CB8AC3E}">
        <p14:creationId xmlns:p14="http://schemas.microsoft.com/office/powerpoint/2010/main" val="184414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244" cy="5143500"/>
          </a:xfrm>
          <a:prstGeom prst="rect">
            <a:avLst/>
          </a:prstGeom>
        </p:spPr>
      </p:pic>
      <p:sp>
        <p:nvSpPr>
          <p:cNvPr id="2" name="Title 1"/>
          <p:cNvSpPr>
            <a:spLocks noGrp="1"/>
          </p:cNvSpPr>
          <p:nvPr>
            <p:ph type="ctrTitle"/>
          </p:nvPr>
        </p:nvSpPr>
        <p:spPr>
          <a:xfrm>
            <a:off x="761122" y="1056187"/>
            <a:ext cx="7967747" cy="905963"/>
          </a:xfrm>
        </p:spPr>
        <p:txBody>
          <a:bodyPr>
            <a:noAutofit/>
          </a:bodyPr>
          <a:lstStyle/>
          <a:p>
            <a:pPr algn="r">
              <a:lnSpc>
                <a:spcPts val="2700"/>
              </a:lnSpc>
            </a:pPr>
            <a:r>
              <a:rPr lang="en-US" sz="2700" dirty="0"/>
              <a:t>Graduate Program </a:t>
            </a:r>
            <a:br>
              <a:rPr lang="en-US" sz="2700" dirty="0"/>
            </a:br>
            <a:r>
              <a:rPr lang="en-US" sz="2700" dirty="0"/>
              <a:t>Structure and Information </a:t>
            </a:r>
            <a:endParaRPr lang="en-US" sz="2700" b="1" dirty="0">
              <a:latin typeface="Helvetica" charset="0"/>
              <a:ea typeface="Helvetica" charset="0"/>
              <a:cs typeface="Helvetica"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4982" y="4431323"/>
            <a:ext cx="527774" cy="712177"/>
          </a:xfrm>
          <a:prstGeom prst="rect">
            <a:avLst/>
          </a:prstGeom>
        </p:spPr>
      </p:pic>
    </p:spTree>
    <p:extLst>
      <p:ext uri="{BB962C8B-B14F-4D97-AF65-F5344CB8AC3E}">
        <p14:creationId xmlns:p14="http://schemas.microsoft.com/office/powerpoint/2010/main" val="1674422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51" y="273845"/>
            <a:ext cx="8537749" cy="4535222"/>
          </a:xfrm>
        </p:spPr>
        <p:txBody>
          <a:bodyPr anchor="t">
            <a:normAutofit/>
          </a:bodyPr>
          <a:lstStyle/>
          <a:p>
            <a:r>
              <a:rPr lang="en-US" b="1" dirty="0"/>
              <a:t>The Role of the Chair and Mentoring</a:t>
            </a:r>
            <a:br>
              <a:rPr lang="en-US" b="1" dirty="0"/>
            </a:br>
            <a:br>
              <a:rPr lang="en-US" b="1" dirty="0"/>
            </a:br>
            <a:br>
              <a:rPr lang="en-US" dirty="0"/>
            </a:br>
            <a:br>
              <a:rPr lang="en-US" dirty="0"/>
            </a:br>
            <a:endParaRPr lang="en-US" sz="2200"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11</a:t>
            </a:fld>
            <a:endParaRPr lang="en-US"/>
          </a:p>
        </p:txBody>
      </p:sp>
      <p:sp>
        <p:nvSpPr>
          <p:cNvPr id="3" name="TextBox 2">
            <a:extLst>
              <a:ext uri="{FF2B5EF4-FFF2-40B4-BE49-F238E27FC236}">
                <a16:creationId xmlns:a16="http://schemas.microsoft.com/office/drawing/2014/main" id="{8D6FB545-234F-F540-92EB-A83BDCD71825}"/>
              </a:ext>
            </a:extLst>
          </p:cNvPr>
          <p:cNvSpPr txBox="1"/>
          <p:nvPr/>
        </p:nvSpPr>
        <p:spPr>
          <a:xfrm>
            <a:off x="489392" y="1713654"/>
            <a:ext cx="8161866"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a:t>Thesis Chair must be a graduate faculty.</a:t>
            </a:r>
          </a:p>
          <a:p>
            <a:pPr marL="285750" indent="-285750">
              <a:buFont typeface="Arial" panose="020B0604020202020204" pitchFamily="34" charset="0"/>
              <a:buChar char="•"/>
            </a:pPr>
            <a:r>
              <a:rPr lang="en-US" dirty="0"/>
              <a:t>In the vast majority of cases, the chair is the adviser of the scholarly activities of the student. </a:t>
            </a:r>
          </a:p>
          <a:p>
            <a:pPr marL="285750" indent="-285750">
              <a:buFont typeface="Arial" panose="020B0604020202020204" pitchFamily="34" charset="0"/>
              <a:buChar char="•"/>
            </a:pPr>
            <a:r>
              <a:rPr lang="en-US" dirty="0"/>
              <a:t>A chair of a thesis committee also oversees all of the administrative functions of the committee. </a:t>
            </a:r>
          </a:p>
          <a:p>
            <a:pPr marL="285750" indent="-285750">
              <a:buFont typeface="Arial" panose="020B0604020202020204" pitchFamily="34" charset="0"/>
              <a:buChar char="•"/>
            </a:pPr>
            <a:r>
              <a:rPr lang="en-US" dirty="0"/>
              <a:t>A graduate faculty scholar is not eligible to serve as a chair of a thesis committee.</a:t>
            </a:r>
            <a:endParaRPr lang="en-US" sz="2400" dirty="0"/>
          </a:p>
        </p:txBody>
      </p:sp>
    </p:spTree>
    <p:extLst>
      <p:ext uri="{BB962C8B-B14F-4D97-AF65-F5344CB8AC3E}">
        <p14:creationId xmlns:p14="http://schemas.microsoft.com/office/powerpoint/2010/main" val="1881604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51" y="273845"/>
            <a:ext cx="8537749" cy="4535222"/>
          </a:xfrm>
        </p:spPr>
        <p:txBody>
          <a:bodyPr anchor="t">
            <a:normAutofit/>
          </a:bodyPr>
          <a:lstStyle/>
          <a:p>
            <a:r>
              <a:rPr lang="en-US" b="1" dirty="0"/>
              <a:t>Administration, Events, Policies, </a:t>
            </a:r>
            <a:br>
              <a:rPr lang="en-US" b="1" dirty="0"/>
            </a:br>
            <a:r>
              <a:rPr lang="en-US" b="1" dirty="0"/>
              <a:t>Best Practices</a:t>
            </a:r>
            <a:br>
              <a:rPr lang="en-US" b="1" dirty="0"/>
            </a:br>
            <a:br>
              <a:rPr lang="en-US" b="1" dirty="0"/>
            </a:br>
            <a:br>
              <a:rPr lang="en-US" dirty="0"/>
            </a:br>
            <a:br>
              <a:rPr lang="en-US" dirty="0"/>
            </a:br>
            <a:endParaRPr lang="en-US" sz="2200"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12</a:t>
            </a:fld>
            <a:endParaRPr lang="en-US"/>
          </a:p>
        </p:txBody>
      </p:sp>
      <p:sp>
        <p:nvSpPr>
          <p:cNvPr id="3" name="TextBox 2">
            <a:extLst>
              <a:ext uri="{FF2B5EF4-FFF2-40B4-BE49-F238E27FC236}">
                <a16:creationId xmlns:a16="http://schemas.microsoft.com/office/drawing/2014/main" id="{8D6FB545-234F-F540-92EB-A83BDCD71825}"/>
              </a:ext>
            </a:extLst>
          </p:cNvPr>
          <p:cNvSpPr txBox="1"/>
          <p:nvPr/>
        </p:nvSpPr>
        <p:spPr>
          <a:xfrm>
            <a:off x="489392" y="1713654"/>
            <a:ext cx="8161866" cy="2000548"/>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3200" dirty="0"/>
              <a:t>Get organized. </a:t>
            </a:r>
          </a:p>
          <a:p>
            <a:pPr marL="285750" indent="-285750">
              <a:lnSpc>
                <a:spcPct val="120000"/>
              </a:lnSpc>
              <a:buFont typeface="Arial" panose="020B0604020202020204" pitchFamily="34" charset="0"/>
              <a:buChar char="•"/>
            </a:pPr>
            <a:r>
              <a:rPr lang="en-US" sz="2400" dirty="0"/>
              <a:t>Always be on time with paperwork.</a:t>
            </a:r>
          </a:p>
          <a:p>
            <a:pPr marL="285750" indent="-285750">
              <a:lnSpc>
                <a:spcPct val="120000"/>
              </a:lnSpc>
              <a:buFont typeface="Arial" panose="020B0604020202020204" pitchFamily="34" charset="0"/>
              <a:buChar char="•"/>
            </a:pPr>
            <a:r>
              <a:rPr lang="en-US" sz="2400" dirty="0"/>
              <a:t>Plan ahead, GPS (Graduate Program of Study). </a:t>
            </a:r>
          </a:p>
          <a:p>
            <a:pPr marL="285750" indent="-285750">
              <a:lnSpc>
                <a:spcPct val="120000"/>
              </a:lnSpc>
              <a:buFont typeface="Arial" panose="020B0604020202020204" pitchFamily="34" charset="0"/>
              <a:buChar char="•"/>
            </a:pPr>
            <a:r>
              <a:rPr lang="en-US" sz="2400" dirty="0"/>
              <a:t>Look to the future, off campus.</a:t>
            </a:r>
          </a:p>
        </p:txBody>
      </p:sp>
    </p:spTree>
    <p:extLst>
      <p:ext uri="{BB962C8B-B14F-4D97-AF65-F5344CB8AC3E}">
        <p14:creationId xmlns:p14="http://schemas.microsoft.com/office/powerpoint/2010/main" val="1094595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51" y="273845"/>
            <a:ext cx="8537749" cy="4535222"/>
          </a:xfrm>
        </p:spPr>
        <p:txBody>
          <a:bodyPr anchor="t">
            <a:normAutofit/>
          </a:bodyPr>
          <a:lstStyle/>
          <a:p>
            <a:r>
              <a:rPr lang="en-US" b="1" dirty="0"/>
              <a:t>Building Card Access</a:t>
            </a:r>
            <a:br>
              <a:rPr lang="en-US" b="1" dirty="0"/>
            </a:br>
            <a:br>
              <a:rPr lang="en-US" dirty="0"/>
            </a:br>
            <a:br>
              <a:rPr lang="en-US" dirty="0"/>
            </a:br>
            <a:endParaRPr lang="en-US" sz="2200"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13</a:t>
            </a:fld>
            <a:endParaRPr lang="en-US"/>
          </a:p>
        </p:txBody>
      </p:sp>
      <p:sp>
        <p:nvSpPr>
          <p:cNvPr id="3" name="TextBox 2">
            <a:extLst>
              <a:ext uri="{FF2B5EF4-FFF2-40B4-BE49-F238E27FC236}">
                <a16:creationId xmlns:a16="http://schemas.microsoft.com/office/drawing/2014/main" id="{8D6FB545-234F-F540-92EB-A83BDCD71825}"/>
              </a:ext>
            </a:extLst>
          </p:cNvPr>
          <p:cNvSpPr txBox="1"/>
          <p:nvPr/>
        </p:nvSpPr>
        <p:spPr>
          <a:xfrm>
            <a:off x="489392" y="1713654"/>
            <a:ext cx="8161866" cy="2677656"/>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t>OTC 650 24/7/365</a:t>
            </a:r>
          </a:p>
          <a:p>
            <a:pPr marL="285750" indent="-285750">
              <a:lnSpc>
                <a:spcPct val="120000"/>
              </a:lnSpc>
              <a:buFont typeface="Arial" panose="020B0604020202020204" pitchFamily="34" charset="0"/>
              <a:buChar char="•"/>
            </a:pPr>
            <a:r>
              <a:rPr lang="en-US" dirty="0"/>
              <a:t>Code from your UCF ID (send Jason Burrell your 16 digit number for access)</a:t>
            </a:r>
          </a:p>
          <a:p>
            <a:pPr marL="285750" indent="-285750">
              <a:lnSpc>
                <a:spcPct val="120000"/>
              </a:lnSpc>
              <a:buFont typeface="Arial" panose="020B0604020202020204" pitchFamily="34" charset="0"/>
              <a:buChar char="•"/>
            </a:pPr>
            <a:endParaRPr lang="en-US" dirty="0"/>
          </a:p>
          <a:p>
            <a:pPr marL="285750" indent="-285750">
              <a:lnSpc>
                <a:spcPct val="120000"/>
              </a:lnSpc>
              <a:buFont typeface="Arial" panose="020B0604020202020204" pitchFamily="34" charset="0"/>
              <a:buChar char="•"/>
            </a:pPr>
            <a:r>
              <a:rPr lang="en-US" sz="2400" dirty="0"/>
              <a:t>OTC 500 24/7/365</a:t>
            </a:r>
          </a:p>
          <a:p>
            <a:pPr marL="285750" indent="-285750">
              <a:lnSpc>
                <a:spcPct val="120000"/>
              </a:lnSpc>
              <a:buFont typeface="Arial" panose="020B0604020202020204" pitchFamily="34" charset="0"/>
              <a:buChar char="•"/>
            </a:pPr>
            <a:r>
              <a:rPr lang="en-US" dirty="0"/>
              <a:t>UCF ID Card swipe  (send Cheryl Briggs your 16 digit number for access)</a:t>
            </a:r>
          </a:p>
          <a:p>
            <a:pPr marL="285750" indent="-285750">
              <a:lnSpc>
                <a:spcPct val="120000"/>
              </a:lnSpc>
              <a:buFont typeface="Arial" panose="020B0604020202020204" pitchFamily="34" charset="0"/>
              <a:buChar char="•"/>
            </a:pPr>
            <a:r>
              <a:rPr lang="en-US" dirty="0"/>
              <a:t>Key for some rooms </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86647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51" y="273845"/>
            <a:ext cx="8537749" cy="4535222"/>
          </a:xfrm>
        </p:spPr>
        <p:txBody>
          <a:bodyPr anchor="t">
            <a:normAutofit/>
          </a:bodyPr>
          <a:lstStyle/>
          <a:p>
            <a:r>
              <a:rPr lang="en-US" b="1" dirty="0"/>
              <a:t>Proposed Critique Schedule</a:t>
            </a:r>
            <a:br>
              <a:rPr lang="en-US" b="1" dirty="0"/>
            </a:br>
            <a:br>
              <a:rPr lang="en-US" b="1" dirty="0"/>
            </a:br>
            <a:br>
              <a:rPr lang="en-US" dirty="0"/>
            </a:br>
            <a:br>
              <a:rPr lang="en-US" dirty="0"/>
            </a:br>
            <a:endParaRPr lang="en-US" sz="2200" b="1" dirty="0">
              <a:latin typeface="Helvetica" charset="0"/>
              <a:ea typeface="Helvetica" charset="0"/>
              <a:cs typeface="Helvetica" charset="0"/>
            </a:endParaRPr>
          </a:p>
        </p:txBody>
      </p:sp>
      <p:sp>
        <p:nvSpPr>
          <p:cNvPr id="3" name="TextBox 2">
            <a:extLst>
              <a:ext uri="{FF2B5EF4-FFF2-40B4-BE49-F238E27FC236}">
                <a16:creationId xmlns:a16="http://schemas.microsoft.com/office/drawing/2014/main" id="{8D6FB545-234F-F540-92EB-A83BDCD71825}"/>
              </a:ext>
            </a:extLst>
          </p:cNvPr>
          <p:cNvSpPr txBox="1"/>
          <p:nvPr/>
        </p:nvSpPr>
        <p:spPr>
          <a:xfrm>
            <a:off x="489392" y="1180473"/>
            <a:ext cx="8349808" cy="3940759"/>
          </a:xfrm>
          <a:prstGeom prst="rect">
            <a:avLst/>
          </a:prstGeom>
          <a:noFill/>
        </p:spPr>
        <p:txBody>
          <a:bodyPr wrap="square" rtlCol="0">
            <a:spAutoFit/>
          </a:bodyPr>
          <a:lstStyle/>
          <a:p>
            <a:pPr marL="285750" indent="-285750">
              <a:lnSpc>
                <a:spcPct val="120000"/>
              </a:lnSpc>
              <a:buFont typeface="Arial" panose="020B0604020202020204" pitchFamily="34" charset="0"/>
              <a:buChar char="•"/>
            </a:pPr>
            <a:r>
              <a:rPr lang="en-US" sz="2400" dirty="0"/>
              <a:t>Mid-term: 	October 2/9 – Studio Art and Design</a:t>
            </a:r>
          </a:p>
          <a:p>
            <a:pPr lvl="4">
              <a:lnSpc>
                <a:spcPct val="120000"/>
              </a:lnSpc>
            </a:pPr>
            <a:r>
              <a:rPr lang="en-US" sz="2400" dirty="0"/>
              <a:t>October 9 – Animation and Visual Effects</a:t>
            </a:r>
          </a:p>
          <a:p>
            <a:pPr marL="2114550" lvl="4" indent="-285750">
              <a:lnSpc>
                <a:spcPct val="120000"/>
              </a:lnSpc>
              <a:buFont typeface="Arial" panose="020B0604020202020204" pitchFamily="34" charset="0"/>
              <a:buChar char="•"/>
            </a:pPr>
            <a:r>
              <a:rPr lang="en-US" sz="1400" dirty="0"/>
              <a:t>Cohort #3 Benchmark; also schedule meeting with Professor Briggs to discuss potential Thesis Committee</a:t>
            </a:r>
          </a:p>
          <a:p>
            <a:pPr marL="2114550" lvl="4" indent="-285750">
              <a:lnSpc>
                <a:spcPct val="120000"/>
              </a:lnSpc>
              <a:buFont typeface="Arial" panose="020B0604020202020204" pitchFamily="34" charset="0"/>
              <a:buChar char="•"/>
            </a:pPr>
            <a:r>
              <a:rPr lang="en-US" sz="1400" dirty="0"/>
              <a:t>Cohort #4 Schedule a meeting with Professor Briggs for GPS</a:t>
            </a:r>
          </a:p>
          <a:p>
            <a:pPr marL="742950" lvl="1" indent="-285750">
              <a:lnSpc>
                <a:spcPct val="120000"/>
              </a:lnSpc>
              <a:buFont typeface="Arial" panose="020B0604020202020204" pitchFamily="34" charset="0"/>
              <a:buChar char="•"/>
            </a:pPr>
            <a:endParaRPr lang="en-US" sz="1600" dirty="0"/>
          </a:p>
          <a:p>
            <a:pPr marL="285750" indent="-285750">
              <a:lnSpc>
                <a:spcPct val="120000"/>
              </a:lnSpc>
              <a:buFont typeface="Arial" panose="020B0604020202020204" pitchFamily="34" charset="0"/>
              <a:buChar char="•"/>
            </a:pPr>
            <a:r>
              <a:rPr lang="en-US" sz="2400" dirty="0"/>
              <a:t>Final: 	November 20 – Studio Art and Design</a:t>
            </a:r>
          </a:p>
          <a:p>
            <a:pPr>
              <a:lnSpc>
                <a:spcPct val="120000"/>
              </a:lnSpc>
            </a:pPr>
            <a:r>
              <a:rPr lang="en-US" sz="2400" dirty="0"/>
              <a:t>		December 4 – Animation and Visual Effects</a:t>
            </a:r>
          </a:p>
          <a:p>
            <a:pPr marL="2171700" lvl="4" indent="-342900">
              <a:lnSpc>
                <a:spcPct val="120000"/>
              </a:lnSpc>
              <a:buFont typeface="Arial" panose="020B0604020202020204" pitchFamily="34" charset="0"/>
              <a:buChar char="•"/>
            </a:pPr>
            <a:r>
              <a:rPr lang="en-US" sz="1600" dirty="0"/>
              <a:t>Cohort #2 Animation and Visual Effects: Thesis Progress</a:t>
            </a:r>
          </a:p>
          <a:p>
            <a:pPr marL="2171700" lvl="4" indent="-342900">
              <a:lnSpc>
                <a:spcPct val="120000"/>
              </a:lnSpc>
              <a:buFont typeface="Arial" panose="020B0604020202020204" pitchFamily="34" charset="0"/>
              <a:buChar char="•"/>
            </a:pPr>
            <a:r>
              <a:rPr lang="en-US" sz="1600" dirty="0"/>
              <a:t>Cohort #4 Animation and Visual Effects: Thesis Project Pitch</a:t>
            </a:r>
          </a:p>
          <a:p>
            <a:pPr>
              <a:lnSpc>
                <a:spcPct val="120000"/>
              </a:lnSpc>
            </a:pPr>
            <a:endParaRPr lang="en-US" sz="2400" dirty="0"/>
          </a:p>
        </p:txBody>
      </p:sp>
    </p:spTree>
    <p:extLst>
      <p:ext uri="{BB962C8B-B14F-4D97-AF65-F5344CB8AC3E}">
        <p14:creationId xmlns:p14="http://schemas.microsoft.com/office/powerpoint/2010/main" val="1358908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AD35A10-FE28-9746-B752-35D1DEDDC2F9}"/>
              </a:ext>
            </a:extLst>
          </p:cNvPr>
          <p:cNvSpPr>
            <a:spLocks noGrp="1"/>
          </p:cNvSpPr>
          <p:nvPr>
            <p:ph type="title"/>
          </p:nvPr>
        </p:nvSpPr>
        <p:spPr>
          <a:xfrm>
            <a:off x="447889" y="342900"/>
            <a:ext cx="8007143" cy="1471613"/>
          </a:xfrm>
        </p:spPr>
        <p:txBody>
          <a:bodyPr>
            <a:noAutofit/>
          </a:bodyPr>
          <a:lstStyle/>
          <a:p>
            <a:pPr>
              <a:spcBef>
                <a:spcPts val="3150"/>
              </a:spcBef>
              <a:spcAft>
                <a:spcPts val="2250"/>
              </a:spcAft>
            </a:pPr>
            <a:r>
              <a:rPr lang="en-US" sz="2400" b="1" dirty="0">
                <a:solidFill>
                  <a:schemeClr val="tx1"/>
                </a:solidFill>
              </a:rPr>
              <a:t>Back to Campus: </a:t>
            </a:r>
            <a:br>
              <a:rPr lang="en-US" dirty="0">
                <a:solidFill>
                  <a:schemeClr val="tx1"/>
                </a:solidFill>
              </a:rPr>
            </a:br>
            <a:br>
              <a:rPr lang="en-US" sz="788" dirty="0">
                <a:solidFill>
                  <a:schemeClr val="tx1"/>
                </a:solidFill>
              </a:rPr>
            </a:br>
            <a:br>
              <a:rPr lang="en-US" sz="788" dirty="0">
                <a:solidFill>
                  <a:schemeClr val="tx1"/>
                </a:solidFill>
              </a:rPr>
            </a:br>
            <a:r>
              <a:rPr lang="en-US" sz="1200" dirty="0">
                <a:solidFill>
                  <a:schemeClr val="tx1">
                    <a:alpha val="55000"/>
                  </a:schemeClr>
                </a:solidFill>
              </a:rPr>
              <a:t>All students are expected to complete the COVID-19 Student Return to Campus Training in </a:t>
            </a:r>
            <a:r>
              <a:rPr lang="en-US" sz="1200" dirty="0" err="1">
                <a:solidFill>
                  <a:schemeClr val="tx1">
                    <a:alpha val="55000"/>
                  </a:schemeClr>
                </a:solidFill>
              </a:rPr>
              <a:t>Webcourses@UCF</a:t>
            </a:r>
            <a:r>
              <a:rPr lang="en-US" sz="1200" dirty="0">
                <a:solidFill>
                  <a:schemeClr val="tx1">
                    <a:alpha val="55000"/>
                  </a:schemeClr>
                </a:solidFill>
              </a:rPr>
              <a:t>. This training should only take about 10 minutes to complete and shares information about what the return to campus will look like, outlining the policies and guidance each of you is required to follow.</a:t>
            </a:r>
            <a:br>
              <a:rPr lang="en-US" sz="1200" dirty="0">
                <a:solidFill>
                  <a:schemeClr val="tx1">
                    <a:alpha val="55000"/>
                  </a:schemeClr>
                </a:solidFill>
              </a:rPr>
            </a:br>
            <a:br>
              <a:rPr lang="en-US" sz="1200" dirty="0">
                <a:solidFill>
                  <a:schemeClr val="tx1">
                    <a:alpha val="55000"/>
                  </a:schemeClr>
                </a:solidFill>
              </a:rPr>
            </a:br>
            <a:r>
              <a:rPr lang="en-US" sz="1200" dirty="0">
                <a:solidFill>
                  <a:schemeClr val="tx1">
                    <a:alpha val="55000"/>
                  </a:schemeClr>
                </a:solidFill>
              </a:rPr>
              <a:t>On your </a:t>
            </a:r>
            <a:r>
              <a:rPr lang="en-US" sz="1200" dirty="0" err="1">
                <a:solidFill>
                  <a:schemeClr val="tx1">
                    <a:alpha val="55000"/>
                  </a:schemeClr>
                </a:solidFill>
              </a:rPr>
              <a:t>Webcourses@UCF</a:t>
            </a:r>
            <a:r>
              <a:rPr lang="en-US" sz="1200" dirty="0">
                <a:solidFill>
                  <a:schemeClr val="tx1">
                    <a:alpha val="55000"/>
                  </a:schemeClr>
                </a:solidFill>
              </a:rPr>
              <a:t> dashboard, you should see a course card for “COVID-19 Student Return to Training”. Please complete this training before your first day on campus.</a:t>
            </a:r>
            <a:endParaRPr lang="en-US" sz="1200" dirty="0">
              <a:solidFill>
                <a:schemeClr val="tx1">
                  <a:alpha val="55000"/>
                </a:schemeClr>
              </a:solidFill>
              <a:latin typeface="+mn-lt"/>
            </a:endParaRPr>
          </a:p>
        </p:txBody>
      </p:sp>
      <p:sp>
        <p:nvSpPr>
          <p:cNvPr id="12" name="Content Placeholder 2">
            <a:extLst>
              <a:ext uri="{FF2B5EF4-FFF2-40B4-BE49-F238E27FC236}">
                <a16:creationId xmlns:a16="http://schemas.microsoft.com/office/drawing/2014/main" id="{8E27F2B5-B938-584C-AFCD-59E93F42C9EB}"/>
              </a:ext>
            </a:extLst>
          </p:cNvPr>
          <p:cNvSpPr>
            <a:spLocks noGrp="1"/>
          </p:cNvSpPr>
          <p:nvPr>
            <p:ph idx="1"/>
          </p:nvPr>
        </p:nvSpPr>
        <p:spPr>
          <a:xfrm>
            <a:off x="447889" y="2110771"/>
            <a:ext cx="8162469" cy="1914876"/>
          </a:xfrm>
        </p:spPr>
        <p:txBody>
          <a:bodyPr numCol="2" spcCol="36000">
            <a:noAutofit/>
          </a:bodyPr>
          <a:lstStyle/>
          <a:p>
            <a:r>
              <a:rPr lang="en-US" sz="1600" dirty="0">
                <a:solidFill>
                  <a:schemeClr val="tx1">
                    <a:lumMod val="75000"/>
                  </a:schemeClr>
                </a:solidFill>
              </a:rPr>
              <a:t>COVID Self Checker </a:t>
            </a:r>
          </a:p>
          <a:p>
            <a:r>
              <a:rPr lang="en-US" sz="1600" dirty="0">
                <a:solidFill>
                  <a:schemeClr val="tx1">
                    <a:lumMod val="75000"/>
                  </a:schemeClr>
                </a:solidFill>
              </a:rPr>
              <a:t>Take your Temperature </a:t>
            </a:r>
          </a:p>
          <a:p>
            <a:r>
              <a:rPr lang="en-US" sz="1600" dirty="0">
                <a:solidFill>
                  <a:schemeClr val="tx1">
                    <a:lumMod val="75000"/>
                  </a:schemeClr>
                </a:solidFill>
              </a:rPr>
              <a:t>Wear a Mask </a:t>
            </a:r>
          </a:p>
          <a:p>
            <a:r>
              <a:rPr lang="en-US" sz="1600" dirty="0">
                <a:solidFill>
                  <a:schemeClr val="tx1">
                    <a:lumMod val="75000"/>
                  </a:schemeClr>
                </a:solidFill>
              </a:rPr>
              <a:t>Wash your Hands</a:t>
            </a:r>
          </a:p>
          <a:p>
            <a:r>
              <a:rPr lang="en-US" sz="1600" dirty="0">
                <a:solidFill>
                  <a:schemeClr val="tx1">
                    <a:lumMod val="75000"/>
                  </a:schemeClr>
                </a:solidFill>
              </a:rPr>
              <a:t>Keep 6 feet of distance</a:t>
            </a:r>
          </a:p>
          <a:p>
            <a:pPr marL="0" indent="0">
              <a:buNone/>
            </a:pPr>
            <a:endParaRPr lang="en-US" sz="1600" dirty="0">
              <a:solidFill>
                <a:schemeClr val="tx1">
                  <a:lumMod val="75000"/>
                </a:schemeClr>
              </a:solidFill>
            </a:endParaRPr>
          </a:p>
          <a:p>
            <a:pPr>
              <a:spcBef>
                <a:spcPts val="0"/>
              </a:spcBef>
            </a:pPr>
            <a:r>
              <a:rPr lang="en-US" sz="1600" dirty="0">
                <a:solidFill>
                  <a:schemeClr val="tx1">
                    <a:lumMod val="75000"/>
                  </a:schemeClr>
                </a:solidFill>
              </a:rPr>
              <a:t>Clean and Disinfect workspaces</a:t>
            </a:r>
          </a:p>
          <a:p>
            <a:r>
              <a:rPr lang="en-US" sz="1600" dirty="0">
                <a:solidFill>
                  <a:schemeClr val="tx1">
                    <a:lumMod val="75000"/>
                  </a:schemeClr>
                </a:solidFill>
              </a:rPr>
              <a:t>Cough and Sneeze into your elbow or tissue</a:t>
            </a:r>
          </a:p>
          <a:p>
            <a:r>
              <a:rPr lang="en-US" sz="1600" dirty="0">
                <a:solidFill>
                  <a:schemeClr val="tx1">
                    <a:lumMod val="75000"/>
                  </a:schemeClr>
                </a:solidFill>
              </a:rPr>
              <a:t>Avoid touching face, eyes, nose, and mouth.</a:t>
            </a:r>
          </a:p>
          <a:p>
            <a:endParaRPr lang="en-US" sz="1600" dirty="0">
              <a:solidFill>
                <a:schemeClr val="tx1">
                  <a:lumMod val="75000"/>
                </a:schemeClr>
              </a:solidFill>
            </a:endParaRPr>
          </a:p>
        </p:txBody>
      </p:sp>
      <p:grpSp>
        <p:nvGrpSpPr>
          <p:cNvPr id="13" name="Group 12">
            <a:extLst>
              <a:ext uri="{FF2B5EF4-FFF2-40B4-BE49-F238E27FC236}">
                <a16:creationId xmlns:a16="http://schemas.microsoft.com/office/drawing/2014/main" id="{D4B1EA1F-9D3D-314D-8A98-956DE1F21444}"/>
              </a:ext>
              <a:ext uri="{C183D7F6-B498-43B3-948B-1728B52AA6E4}">
                <adec:decorative xmlns:adec="http://schemas.microsoft.com/office/drawing/2017/decorative" val="1"/>
              </a:ext>
            </a:extLst>
          </p:cNvPr>
          <p:cNvGrpSpPr/>
          <p:nvPr/>
        </p:nvGrpSpPr>
        <p:grpSpPr>
          <a:xfrm>
            <a:off x="524331" y="576181"/>
            <a:ext cx="8171780" cy="4067339"/>
            <a:chOff x="699108" y="935360"/>
            <a:chExt cx="10746132" cy="5256000"/>
          </a:xfrm>
        </p:grpSpPr>
        <p:cxnSp>
          <p:nvCxnSpPr>
            <p:cNvPr id="14" name="Straight Connector 13">
              <a:extLst>
                <a:ext uri="{FF2B5EF4-FFF2-40B4-BE49-F238E27FC236}">
                  <a16:creationId xmlns:a16="http://schemas.microsoft.com/office/drawing/2014/main" id="{464639C1-1016-994C-B3DC-57C614544E92}"/>
                </a:ext>
              </a:extLst>
            </p:cNvPr>
            <p:cNvCxnSpPr/>
            <p:nvPr/>
          </p:nvCxnSpPr>
          <p:spPr>
            <a:xfrm>
              <a:off x="4267200" y="947420"/>
              <a:ext cx="717804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5" name="Straight Connector 14">
              <a:extLst>
                <a:ext uri="{FF2B5EF4-FFF2-40B4-BE49-F238E27FC236}">
                  <a16:creationId xmlns:a16="http://schemas.microsoft.com/office/drawing/2014/main" id="{D5F88FC6-8A6A-9543-8CAE-8375BA4FB47D}"/>
                </a:ext>
              </a:extLst>
            </p:cNvPr>
            <p:cNvCxnSpPr/>
            <p:nvPr/>
          </p:nvCxnSpPr>
          <p:spPr>
            <a:xfrm>
              <a:off x="699108" y="6172200"/>
              <a:ext cx="107280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Straight Connector 15">
              <a:extLst>
                <a:ext uri="{FF2B5EF4-FFF2-40B4-BE49-F238E27FC236}">
                  <a16:creationId xmlns:a16="http://schemas.microsoft.com/office/drawing/2014/main" id="{409F3B04-F601-634E-B77E-9C47216A1489}"/>
                </a:ext>
              </a:extLst>
            </p:cNvPr>
            <p:cNvCxnSpPr>
              <a:cxnSpLocks/>
            </p:cNvCxnSpPr>
            <p:nvPr/>
          </p:nvCxnSpPr>
          <p:spPr>
            <a:xfrm rot="16200000">
              <a:off x="8799888" y="3563360"/>
              <a:ext cx="5256000" cy="0"/>
            </a:xfrm>
            <a:prstGeom prst="line">
              <a:avLst/>
            </a:prstGeom>
          </p:spPr>
          <p:style>
            <a:lnRef idx="3">
              <a:schemeClr val="accent4"/>
            </a:lnRef>
            <a:fillRef idx="0">
              <a:schemeClr val="accent4"/>
            </a:fillRef>
            <a:effectRef idx="2">
              <a:schemeClr val="accent4"/>
            </a:effectRef>
            <a:fontRef idx="minor">
              <a:schemeClr val="tx1"/>
            </a:fontRef>
          </p:style>
        </p:cxnSp>
      </p:grpSp>
      <p:sp>
        <p:nvSpPr>
          <p:cNvPr id="17" name="TextBox 16">
            <a:extLst>
              <a:ext uri="{FF2B5EF4-FFF2-40B4-BE49-F238E27FC236}">
                <a16:creationId xmlns:a16="http://schemas.microsoft.com/office/drawing/2014/main" id="{D8C0BC36-99A6-344F-B424-D0F31BEFE617}"/>
              </a:ext>
            </a:extLst>
          </p:cNvPr>
          <p:cNvSpPr txBox="1"/>
          <p:nvPr/>
        </p:nvSpPr>
        <p:spPr>
          <a:xfrm>
            <a:off x="533642" y="4120862"/>
            <a:ext cx="8162469" cy="546303"/>
          </a:xfrm>
          <a:prstGeom prst="rect">
            <a:avLst/>
          </a:prstGeom>
          <a:noFill/>
        </p:spPr>
        <p:txBody>
          <a:bodyPr wrap="square" rtlCol="0">
            <a:spAutoFit/>
          </a:bodyPr>
          <a:lstStyle/>
          <a:p>
            <a:pPr algn="ctr"/>
            <a:r>
              <a:rPr lang="en-US" sz="1600" b="1" dirty="0"/>
              <a:t>DO NOT COME TO CAMPUS OR RESEARCH PARK IF YOU HAVE BEEN EXPOSED OR ARE SICK.</a:t>
            </a:r>
          </a:p>
          <a:p>
            <a:endParaRPr lang="en-US" sz="1350" dirty="0"/>
          </a:p>
        </p:txBody>
      </p:sp>
    </p:spTree>
    <p:extLst>
      <p:ext uri="{BB962C8B-B14F-4D97-AF65-F5344CB8AC3E}">
        <p14:creationId xmlns:p14="http://schemas.microsoft.com/office/powerpoint/2010/main" val="816426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51" y="273845"/>
            <a:ext cx="8537749" cy="4535222"/>
          </a:xfrm>
        </p:spPr>
        <p:txBody>
          <a:bodyPr anchor="t">
            <a:normAutofit/>
          </a:bodyPr>
          <a:lstStyle/>
          <a:p>
            <a:r>
              <a:rPr lang="en-US" b="1" dirty="0"/>
              <a:t>Important Dates	</a:t>
            </a:r>
            <a:br>
              <a:rPr lang="en-US" b="1" dirty="0"/>
            </a:br>
            <a:br>
              <a:rPr lang="en-US" b="1" dirty="0"/>
            </a:br>
            <a:br>
              <a:rPr lang="en-US" dirty="0"/>
            </a:br>
            <a:br>
              <a:rPr lang="en-US" dirty="0"/>
            </a:br>
            <a:endParaRPr lang="en-US" sz="2200"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16</a:t>
            </a:fld>
            <a:endParaRPr lang="en-US"/>
          </a:p>
        </p:txBody>
      </p:sp>
      <p:sp>
        <p:nvSpPr>
          <p:cNvPr id="3" name="TextBox 2">
            <a:extLst>
              <a:ext uri="{FF2B5EF4-FFF2-40B4-BE49-F238E27FC236}">
                <a16:creationId xmlns:a16="http://schemas.microsoft.com/office/drawing/2014/main" id="{8D6FB545-234F-F540-92EB-A83BDCD71825}"/>
              </a:ext>
            </a:extLst>
          </p:cNvPr>
          <p:cNvSpPr txBox="1"/>
          <p:nvPr/>
        </p:nvSpPr>
        <p:spPr>
          <a:xfrm>
            <a:off x="777834" y="897211"/>
            <a:ext cx="7713023" cy="4016484"/>
          </a:xfrm>
          <a:prstGeom prst="rect">
            <a:avLst/>
          </a:prstGeom>
          <a:noFill/>
        </p:spPr>
        <p:txBody>
          <a:bodyPr wrap="square" rtlCol="0">
            <a:spAutoFit/>
          </a:bodyPr>
          <a:lstStyle/>
          <a:p>
            <a:r>
              <a:rPr lang="en-US" sz="1500" dirty="0"/>
              <a:t>Classes Start                            	Monday, August 24  </a:t>
            </a:r>
          </a:p>
          <a:p>
            <a:r>
              <a:rPr lang="en-US" sz="1500" dirty="0"/>
              <a:t>ACM SIGGRAPH	 	Monday, August 24 through Friday, August 28</a:t>
            </a:r>
          </a:p>
          <a:p>
            <a:r>
              <a:rPr lang="en-US" sz="1500" dirty="0"/>
              <a:t>Drop /Swap Deadline                 	Thursday, August 27, 11:59pm </a:t>
            </a:r>
          </a:p>
          <a:p>
            <a:r>
              <a:rPr lang="en-US" sz="1500" dirty="0"/>
              <a:t>Add Deadline                            	Friday, August 28, 11:59pm </a:t>
            </a:r>
          </a:p>
          <a:p>
            <a:r>
              <a:rPr lang="en-US" sz="1500" i="1" dirty="0"/>
              <a:t>Possible </a:t>
            </a:r>
            <a:r>
              <a:rPr lang="en-US" sz="1500" dirty="0"/>
              <a:t>Football Closure          	Friday, September 4  </a:t>
            </a:r>
          </a:p>
          <a:p>
            <a:r>
              <a:rPr lang="en-US" sz="1500" dirty="0"/>
              <a:t>Labor Day                                	Monday, September 7 </a:t>
            </a:r>
          </a:p>
          <a:p>
            <a:r>
              <a:rPr lang="en-US" sz="1500" dirty="0"/>
              <a:t>Graduate Mid-Term Critique      	Friday, October 2/9 </a:t>
            </a:r>
          </a:p>
          <a:p>
            <a:r>
              <a:rPr lang="en-US" sz="1500" dirty="0"/>
              <a:t>Withdrawal Deadline                	Friday, October 30 </a:t>
            </a:r>
          </a:p>
          <a:p>
            <a:r>
              <a:rPr lang="en-US" sz="1500" dirty="0"/>
              <a:t>Election Day                             	Tuesday, November 3 </a:t>
            </a:r>
          </a:p>
          <a:p>
            <a:r>
              <a:rPr lang="en-US" sz="1500" dirty="0"/>
              <a:t>Veterans Day                            	Wednesday, November 11 </a:t>
            </a:r>
          </a:p>
          <a:p>
            <a:r>
              <a:rPr lang="en-US" sz="1500" dirty="0"/>
              <a:t>Graduate Final Critique SA        	Friday, November 20 </a:t>
            </a:r>
          </a:p>
          <a:p>
            <a:r>
              <a:rPr lang="en-US" sz="1500" dirty="0"/>
              <a:t>Last On-Campus Class             	Tuesday, November 24 </a:t>
            </a:r>
          </a:p>
          <a:p>
            <a:r>
              <a:rPr lang="en-US" sz="1500" dirty="0"/>
              <a:t>Thanksgiving                           	Wednesday, November 25 through Saturday, November 28 </a:t>
            </a:r>
          </a:p>
          <a:p>
            <a:r>
              <a:rPr lang="en-US" sz="1500" dirty="0"/>
              <a:t>Graduate Final Critique AVFX	Friday, December 4  </a:t>
            </a:r>
          </a:p>
          <a:p>
            <a:r>
              <a:rPr lang="en-US" sz="1500" dirty="0"/>
              <a:t>Classes End                           	Friday, December 4  </a:t>
            </a:r>
          </a:p>
          <a:p>
            <a:r>
              <a:rPr lang="en-US" sz="1500" dirty="0"/>
              <a:t>Art Basel Miami                         	</a:t>
            </a:r>
            <a:r>
              <a:rPr lang="en-US" sz="1500" i="1" dirty="0"/>
              <a:t>Possibly </a:t>
            </a:r>
            <a:r>
              <a:rPr lang="en-US" sz="1500" dirty="0"/>
              <a:t>Thursday, December 3 through Sunday, December 6 </a:t>
            </a:r>
          </a:p>
          <a:p>
            <a:r>
              <a:rPr lang="en-US" sz="1500" dirty="0"/>
              <a:t>Final Exams                              	Monday, December 7 through Saturday, December 12</a:t>
            </a:r>
            <a:r>
              <a:rPr lang="en-US" sz="1400" dirty="0"/>
              <a:t> </a:t>
            </a:r>
          </a:p>
        </p:txBody>
      </p:sp>
      <p:sp>
        <p:nvSpPr>
          <p:cNvPr id="6" name="Title 1">
            <a:extLst>
              <a:ext uri="{FF2B5EF4-FFF2-40B4-BE49-F238E27FC236}">
                <a16:creationId xmlns:a16="http://schemas.microsoft.com/office/drawing/2014/main" id="{E234CEF6-DDE7-AD44-B5CB-58BDB7DD5791}"/>
              </a:ext>
            </a:extLst>
          </p:cNvPr>
          <p:cNvSpPr txBox="1">
            <a:spLocks/>
          </p:cNvSpPr>
          <p:nvPr/>
        </p:nvSpPr>
        <p:spPr>
          <a:xfrm>
            <a:off x="3661024" y="403870"/>
            <a:ext cx="6199833" cy="363317"/>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b="0" i="0" kern="1200">
                <a:solidFill>
                  <a:schemeClr val="tx1"/>
                </a:solidFill>
                <a:latin typeface="Helvetica Neue Medium" charset="0"/>
                <a:ea typeface="Helvetica Neue Medium" charset="0"/>
                <a:cs typeface="Helvetica Neue Medium" charset="0"/>
              </a:defRPr>
            </a:lvl1pPr>
          </a:lstStyle>
          <a:p>
            <a:r>
              <a:rPr lang="en-US" sz="2400" b="1" dirty="0">
                <a:solidFill>
                  <a:srgbClr val="FFCA29"/>
                </a:solidFill>
                <a:latin typeface="Helvetica" charset="0"/>
                <a:ea typeface="Helvetica" charset="0"/>
                <a:cs typeface="Helvetica" charset="0"/>
              </a:rPr>
              <a:t>https://</a:t>
            </a:r>
            <a:r>
              <a:rPr lang="en-US" sz="2400" b="1" dirty="0" err="1">
                <a:solidFill>
                  <a:srgbClr val="FFCA29"/>
                </a:solidFill>
                <a:latin typeface="Helvetica" charset="0"/>
                <a:ea typeface="Helvetica" charset="0"/>
                <a:cs typeface="Helvetica" charset="0"/>
              </a:rPr>
              <a:t>calendar.ucf.edu</a:t>
            </a:r>
            <a:r>
              <a:rPr lang="en-US" sz="2400" b="1" dirty="0">
                <a:solidFill>
                  <a:srgbClr val="FFCA29"/>
                </a:solidFill>
                <a:latin typeface="Helvetica" charset="0"/>
                <a:ea typeface="Helvetica" charset="0"/>
                <a:cs typeface="Helvetica" charset="0"/>
              </a:rPr>
              <a:t>/2020/fall</a:t>
            </a:r>
            <a:endParaRPr lang="en-US" sz="3200" b="1" dirty="0">
              <a:latin typeface="Helvetica" charset="0"/>
              <a:ea typeface="Helvetica" charset="0"/>
              <a:cs typeface="Helvetica" charset="0"/>
            </a:endParaRPr>
          </a:p>
        </p:txBody>
      </p:sp>
    </p:spTree>
    <p:extLst>
      <p:ext uri="{BB962C8B-B14F-4D97-AF65-F5344CB8AC3E}">
        <p14:creationId xmlns:p14="http://schemas.microsoft.com/office/powerpoint/2010/main" val="1265221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51" y="273845"/>
            <a:ext cx="8537749" cy="4535222"/>
          </a:xfrm>
        </p:spPr>
        <p:txBody>
          <a:bodyPr anchor="t">
            <a:normAutofit/>
          </a:bodyPr>
          <a:lstStyle/>
          <a:p>
            <a:r>
              <a:rPr lang="en-US" b="1" dirty="0"/>
              <a:t>Important Dates	</a:t>
            </a:r>
            <a:br>
              <a:rPr lang="en-US" b="1" dirty="0"/>
            </a:br>
            <a:br>
              <a:rPr lang="en-US" b="1" dirty="0"/>
            </a:br>
            <a:br>
              <a:rPr lang="en-US" dirty="0"/>
            </a:br>
            <a:br>
              <a:rPr lang="en-US" dirty="0"/>
            </a:br>
            <a:endParaRPr lang="en-US" sz="2200"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17</a:t>
            </a:fld>
            <a:endParaRPr lang="en-US"/>
          </a:p>
        </p:txBody>
      </p:sp>
      <p:sp>
        <p:nvSpPr>
          <p:cNvPr id="3" name="TextBox 2">
            <a:extLst>
              <a:ext uri="{FF2B5EF4-FFF2-40B4-BE49-F238E27FC236}">
                <a16:creationId xmlns:a16="http://schemas.microsoft.com/office/drawing/2014/main" id="{8D6FB545-234F-F540-92EB-A83BDCD71825}"/>
              </a:ext>
            </a:extLst>
          </p:cNvPr>
          <p:cNvSpPr txBox="1"/>
          <p:nvPr/>
        </p:nvSpPr>
        <p:spPr>
          <a:xfrm>
            <a:off x="1187045" y="897211"/>
            <a:ext cx="7123835" cy="3970318"/>
          </a:xfrm>
          <a:prstGeom prst="rect">
            <a:avLst/>
          </a:prstGeom>
          <a:noFill/>
        </p:spPr>
        <p:txBody>
          <a:bodyPr wrap="square" rtlCol="0">
            <a:spAutoFit/>
          </a:bodyPr>
          <a:lstStyle/>
          <a:p>
            <a:endParaRPr lang="en-US" dirty="0"/>
          </a:p>
          <a:p>
            <a:r>
              <a:rPr lang="en-US" dirty="0"/>
              <a:t>Final day for Thesis committee forms </a:t>
            </a:r>
          </a:p>
          <a:p>
            <a:r>
              <a:rPr lang="en-US" dirty="0"/>
              <a:t>to be submitted to Graduate Studies:	Thu, Aug 20th, 2020</a:t>
            </a:r>
          </a:p>
          <a:p>
            <a:endParaRPr lang="en-US" dirty="0"/>
          </a:p>
          <a:p>
            <a:r>
              <a:rPr lang="en-US" dirty="0"/>
              <a:t>Final day for Graduation Application </a:t>
            </a:r>
          </a:p>
          <a:p>
            <a:r>
              <a:rPr lang="en-US" dirty="0"/>
              <a:t>for Graduate Students:		Sun, Oct 11th, 2020</a:t>
            </a:r>
          </a:p>
          <a:p>
            <a:endParaRPr lang="en-US" dirty="0"/>
          </a:p>
          <a:p>
            <a:r>
              <a:rPr lang="en-US" dirty="0"/>
              <a:t>Graduate Master's Thesis Format </a:t>
            </a:r>
          </a:p>
          <a:p>
            <a:r>
              <a:rPr lang="en-US" dirty="0"/>
              <a:t>Review Deadline: 			Fri, Nov 6th, 2020</a:t>
            </a:r>
          </a:p>
          <a:p>
            <a:endParaRPr lang="en-US" dirty="0"/>
          </a:p>
          <a:p>
            <a:r>
              <a:rPr lang="en-US" dirty="0"/>
              <a:t>Graduate Thesis/Dissertation </a:t>
            </a:r>
          </a:p>
          <a:p>
            <a:r>
              <a:rPr lang="en-US" dirty="0"/>
              <a:t>Defense Deadline: 			Fri, Nov 20th, 2020</a:t>
            </a:r>
          </a:p>
          <a:p>
            <a:r>
              <a:rPr lang="en-US" dirty="0"/>
              <a:t>Final Submission Deadline : 		Fri, Dec 4th, 2020</a:t>
            </a:r>
          </a:p>
          <a:p>
            <a:r>
              <a:rPr lang="en-US" b="1" dirty="0"/>
              <a:t> </a:t>
            </a:r>
            <a:endParaRPr lang="en-US" dirty="0"/>
          </a:p>
        </p:txBody>
      </p:sp>
      <p:sp>
        <p:nvSpPr>
          <p:cNvPr id="6" name="Title 1">
            <a:extLst>
              <a:ext uri="{FF2B5EF4-FFF2-40B4-BE49-F238E27FC236}">
                <a16:creationId xmlns:a16="http://schemas.microsoft.com/office/drawing/2014/main" id="{E234CEF6-DDE7-AD44-B5CB-58BDB7DD5791}"/>
              </a:ext>
            </a:extLst>
          </p:cNvPr>
          <p:cNvSpPr txBox="1">
            <a:spLocks/>
          </p:cNvSpPr>
          <p:nvPr/>
        </p:nvSpPr>
        <p:spPr>
          <a:xfrm>
            <a:off x="3661024" y="403870"/>
            <a:ext cx="6199833" cy="363317"/>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b="0" i="0" kern="1200">
                <a:solidFill>
                  <a:schemeClr val="tx1"/>
                </a:solidFill>
                <a:latin typeface="Helvetica Neue Medium" charset="0"/>
                <a:ea typeface="Helvetica Neue Medium" charset="0"/>
                <a:cs typeface="Helvetica Neue Medium" charset="0"/>
              </a:defRPr>
            </a:lvl1pPr>
          </a:lstStyle>
          <a:p>
            <a:r>
              <a:rPr lang="en-US" sz="2400" b="1" dirty="0">
                <a:solidFill>
                  <a:srgbClr val="FFCA29"/>
                </a:solidFill>
                <a:latin typeface="Helvetica" charset="0"/>
                <a:ea typeface="Helvetica" charset="0"/>
                <a:cs typeface="Helvetica" charset="0"/>
              </a:rPr>
              <a:t>https://</a:t>
            </a:r>
            <a:r>
              <a:rPr lang="en-US" sz="2400" b="1" dirty="0" err="1">
                <a:solidFill>
                  <a:srgbClr val="FFCA29"/>
                </a:solidFill>
                <a:latin typeface="Helvetica" charset="0"/>
                <a:ea typeface="Helvetica" charset="0"/>
                <a:cs typeface="Helvetica" charset="0"/>
              </a:rPr>
              <a:t>calendar.ucf.edu</a:t>
            </a:r>
            <a:r>
              <a:rPr lang="en-US" sz="2400" b="1" dirty="0">
                <a:solidFill>
                  <a:srgbClr val="FFCA29"/>
                </a:solidFill>
                <a:latin typeface="Helvetica" charset="0"/>
                <a:ea typeface="Helvetica" charset="0"/>
                <a:cs typeface="Helvetica" charset="0"/>
              </a:rPr>
              <a:t>/2020/fall</a:t>
            </a:r>
            <a:endParaRPr lang="en-US" sz="3200" b="1" dirty="0">
              <a:latin typeface="Helvetica" charset="0"/>
              <a:ea typeface="Helvetica" charset="0"/>
              <a:cs typeface="Helvetica" charset="0"/>
            </a:endParaRPr>
          </a:p>
        </p:txBody>
      </p:sp>
    </p:spTree>
    <p:extLst>
      <p:ext uri="{BB962C8B-B14F-4D97-AF65-F5344CB8AC3E}">
        <p14:creationId xmlns:p14="http://schemas.microsoft.com/office/powerpoint/2010/main" val="2773837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51" y="273845"/>
            <a:ext cx="8537749" cy="4535222"/>
          </a:xfrm>
        </p:spPr>
        <p:txBody>
          <a:bodyPr anchor="t">
            <a:normAutofit/>
          </a:bodyPr>
          <a:lstStyle/>
          <a:p>
            <a:r>
              <a:rPr lang="en-US" b="1" dirty="0"/>
              <a:t>Important Dates	</a:t>
            </a:r>
            <a:br>
              <a:rPr lang="en-US" b="1" dirty="0"/>
            </a:br>
            <a:br>
              <a:rPr lang="en-US" b="1" dirty="0"/>
            </a:br>
            <a:br>
              <a:rPr lang="en-US" dirty="0"/>
            </a:br>
            <a:br>
              <a:rPr lang="en-US" dirty="0"/>
            </a:br>
            <a:endParaRPr lang="en-US" sz="2200"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18</a:t>
            </a:fld>
            <a:endParaRPr lang="en-US"/>
          </a:p>
        </p:txBody>
      </p:sp>
      <p:sp>
        <p:nvSpPr>
          <p:cNvPr id="3" name="TextBox 2">
            <a:extLst>
              <a:ext uri="{FF2B5EF4-FFF2-40B4-BE49-F238E27FC236}">
                <a16:creationId xmlns:a16="http://schemas.microsoft.com/office/drawing/2014/main" id="{8D6FB545-234F-F540-92EB-A83BDCD71825}"/>
              </a:ext>
            </a:extLst>
          </p:cNvPr>
          <p:cNvSpPr txBox="1"/>
          <p:nvPr/>
        </p:nvSpPr>
        <p:spPr>
          <a:xfrm>
            <a:off x="777834" y="897211"/>
            <a:ext cx="7713023" cy="3093154"/>
          </a:xfrm>
          <a:prstGeom prst="rect">
            <a:avLst/>
          </a:prstGeom>
          <a:noFill/>
        </p:spPr>
        <p:txBody>
          <a:bodyPr wrap="square" rtlCol="0">
            <a:spAutoFit/>
          </a:bodyPr>
          <a:lstStyle/>
          <a:p>
            <a:r>
              <a:rPr lang="en-US" sz="1500" dirty="0"/>
              <a:t>Classes Start                            	Monday, January 11  </a:t>
            </a:r>
          </a:p>
          <a:p>
            <a:r>
              <a:rPr lang="en-US" sz="1500" dirty="0"/>
              <a:t>Drop /Swap Deadline                 	Thursday, January 15, 11:59pm </a:t>
            </a:r>
          </a:p>
          <a:p>
            <a:r>
              <a:rPr lang="en-US" sz="1500" dirty="0"/>
              <a:t>Add Deadline                            	Friday, January 15, 11:59pm </a:t>
            </a:r>
          </a:p>
          <a:p>
            <a:r>
              <a:rPr lang="en-US" sz="1500" dirty="0"/>
              <a:t>Martin Luther King Jr. Day                  Monday, January 18 </a:t>
            </a:r>
          </a:p>
          <a:p>
            <a:r>
              <a:rPr lang="en-US" sz="1500" dirty="0"/>
              <a:t>Spring Break                          	Sunday, March 7 through Sunday, March 14 </a:t>
            </a:r>
          </a:p>
          <a:p>
            <a:r>
              <a:rPr lang="en-US" sz="1500" dirty="0"/>
              <a:t>Graduate Mid-Term Critique      	Friday, March TBA </a:t>
            </a:r>
          </a:p>
          <a:p>
            <a:r>
              <a:rPr lang="en-US" sz="1500" dirty="0"/>
              <a:t>Withdrawal Deadline                	Friday, March 25  </a:t>
            </a:r>
          </a:p>
          <a:p>
            <a:r>
              <a:rPr lang="en-US" sz="1500" dirty="0"/>
              <a:t>Graduate Final Critique SA        	Friday, April TBA </a:t>
            </a:r>
          </a:p>
          <a:p>
            <a:r>
              <a:rPr lang="en-US" sz="1500" dirty="0"/>
              <a:t>Graduate Final Critique AVFX	Friday, April 26  </a:t>
            </a:r>
          </a:p>
          <a:p>
            <a:r>
              <a:rPr lang="en-US" sz="1500" dirty="0"/>
              <a:t>Classes End                           	Friday, April 26  </a:t>
            </a:r>
          </a:p>
          <a:p>
            <a:r>
              <a:rPr lang="en-US" sz="1500" dirty="0"/>
              <a:t>AVFX Premiere		UCF CTA or Mon April 26</a:t>
            </a:r>
          </a:p>
          <a:p>
            <a:r>
              <a:rPr lang="en-US" sz="1500" dirty="0"/>
              <a:t>Study Day			Tuesday, April 27 </a:t>
            </a:r>
          </a:p>
          <a:p>
            <a:r>
              <a:rPr lang="en-US" sz="1500" dirty="0"/>
              <a:t>Final Exams                              	Wednesday, April 28 through Tuesday, </a:t>
            </a:r>
            <a:r>
              <a:rPr lang="en-US" sz="1500"/>
              <a:t>May 4</a:t>
            </a:r>
            <a:r>
              <a:rPr lang="en-US" sz="1400"/>
              <a:t> </a:t>
            </a:r>
            <a:endParaRPr lang="en-US" sz="1400" dirty="0"/>
          </a:p>
        </p:txBody>
      </p:sp>
      <p:sp>
        <p:nvSpPr>
          <p:cNvPr id="6" name="Title 1">
            <a:extLst>
              <a:ext uri="{FF2B5EF4-FFF2-40B4-BE49-F238E27FC236}">
                <a16:creationId xmlns:a16="http://schemas.microsoft.com/office/drawing/2014/main" id="{E234CEF6-DDE7-AD44-B5CB-58BDB7DD5791}"/>
              </a:ext>
            </a:extLst>
          </p:cNvPr>
          <p:cNvSpPr txBox="1">
            <a:spLocks/>
          </p:cNvSpPr>
          <p:nvPr/>
        </p:nvSpPr>
        <p:spPr>
          <a:xfrm>
            <a:off x="3661024" y="403870"/>
            <a:ext cx="6199833" cy="363317"/>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b="0" i="0" kern="1200">
                <a:solidFill>
                  <a:schemeClr val="tx1"/>
                </a:solidFill>
                <a:latin typeface="Helvetica Neue Medium" charset="0"/>
                <a:ea typeface="Helvetica Neue Medium" charset="0"/>
                <a:cs typeface="Helvetica Neue Medium" charset="0"/>
              </a:defRPr>
            </a:lvl1pPr>
          </a:lstStyle>
          <a:p>
            <a:r>
              <a:rPr lang="en-US" sz="2400" b="1" dirty="0">
                <a:solidFill>
                  <a:srgbClr val="FFCA29"/>
                </a:solidFill>
                <a:latin typeface="Helvetica" charset="0"/>
                <a:ea typeface="Helvetica" charset="0"/>
                <a:cs typeface="Helvetica" charset="0"/>
              </a:rPr>
              <a:t>https://</a:t>
            </a:r>
            <a:r>
              <a:rPr lang="en-US" sz="2400" b="1" dirty="0" err="1">
                <a:solidFill>
                  <a:srgbClr val="FFCA29"/>
                </a:solidFill>
                <a:latin typeface="Helvetica" charset="0"/>
                <a:ea typeface="Helvetica" charset="0"/>
                <a:cs typeface="Helvetica" charset="0"/>
              </a:rPr>
              <a:t>calendar.ucf.edu</a:t>
            </a:r>
            <a:r>
              <a:rPr lang="en-US" sz="2400" b="1" dirty="0">
                <a:solidFill>
                  <a:srgbClr val="FFCA29"/>
                </a:solidFill>
                <a:latin typeface="Helvetica" charset="0"/>
                <a:ea typeface="Helvetica" charset="0"/>
                <a:cs typeface="Helvetica" charset="0"/>
              </a:rPr>
              <a:t>/2021/spring</a:t>
            </a:r>
            <a:endParaRPr lang="en-US" sz="3200" b="1" dirty="0">
              <a:latin typeface="Helvetica" charset="0"/>
              <a:ea typeface="Helvetica" charset="0"/>
              <a:cs typeface="Helvetica" charset="0"/>
            </a:endParaRPr>
          </a:p>
        </p:txBody>
      </p:sp>
    </p:spTree>
    <p:extLst>
      <p:ext uri="{BB962C8B-B14F-4D97-AF65-F5344CB8AC3E}">
        <p14:creationId xmlns:p14="http://schemas.microsoft.com/office/powerpoint/2010/main" val="1857828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51" y="273845"/>
            <a:ext cx="8537749" cy="4535222"/>
          </a:xfrm>
        </p:spPr>
        <p:txBody>
          <a:bodyPr anchor="t">
            <a:normAutofit/>
          </a:bodyPr>
          <a:lstStyle/>
          <a:p>
            <a:r>
              <a:rPr lang="en-US" b="1" dirty="0"/>
              <a:t>Important Dates	</a:t>
            </a:r>
            <a:br>
              <a:rPr lang="en-US" b="1" dirty="0"/>
            </a:br>
            <a:br>
              <a:rPr lang="en-US" b="1" dirty="0"/>
            </a:br>
            <a:br>
              <a:rPr lang="en-US" dirty="0"/>
            </a:br>
            <a:br>
              <a:rPr lang="en-US" dirty="0"/>
            </a:br>
            <a:endParaRPr lang="en-US" sz="2200"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19</a:t>
            </a:fld>
            <a:endParaRPr lang="en-US"/>
          </a:p>
        </p:txBody>
      </p:sp>
      <p:sp>
        <p:nvSpPr>
          <p:cNvPr id="3" name="TextBox 2">
            <a:extLst>
              <a:ext uri="{FF2B5EF4-FFF2-40B4-BE49-F238E27FC236}">
                <a16:creationId xmlns:a16="http://schemas.microsoft.com/office/drawing/2014/main" id="{8D6FB545-234F-F540-92EB-A83BDCD71825}"/>
              </a:ext>
            </a:extLst>
          </p:cNvPr>
          <p:cNvSpPr txBox="1"/>
          <p:nvPr/>
        </p:nvSpPr>
        <p:spPr>
          <a:xfrm>
            <a:off x="1187045" y="897211"/>
            <a:ext cx="7123835" cy="3693319"/>
          </a:xfrm>
          <a:prstGeom prst="rect">
            <a:avLst/>
          </a:prstGeom>
          <a:noFill/>
        </p:spPr>
        <p:txBody>
          <a:bodyPr wrap="square" rtlCol="0">
            <a:spAutoFit/>
          </a:bodyPr>
          <a:lstStyle/>
          <a:p>
            <a:r>
              <a:rPr lang="en-US" dirty="0"/>
              <a:t>Final day for Graduation Application </a:t>
            </a:r>
          </a:p>
          <a:p>
            <a:r>
              <a:rPr lang="en-US" dirty="0"/>
              <a:t>for Graduate Students:		TBA</a:t>
            </a:r>
          </a:p>
          <a:p>
            <a:endParaRPr lang="en-US" dirty="0"/>
          </a:p>
          <a:p>
            <a:r>
              <a:rPr lang="en-US" dirty="0"/>
              <a:t>Final day for Thesis committee forms </a:t>
            </a:r>
          </a:p>
          <a:p>
            <a:r>
              <a:rPr lang="en-US" dirty="0"/>
              <a:t>to be submitted to Graduate Studies:	Fri, Dec 11th, 2020</a:t>
            </a:r>
          </a:p>
          <a:p>
            <a:endParaRPr lang="en-US" dirty="0"/>
          </a:p>
          <a:p>
            <a:r>
              <a:rPr lang="en-US" dirty="0"/>
              <a:t>Graduate Master's Thesis Format </a:t>
            </a:r>
          </a:p>
          <a:p>
            <a:r>
              <a:rPr lang="en-US" dirty="0"/>
              <a:t>Review Deadline: 			TBA</a:t>
            </a:r>
          </a:p>
          <a:p>
            <a:endParaRPr lang="en-US" dirty="0"/>
          </a:p>
          <a:p>
            <a:r>
              <a:rPr lang="en-US" dirty="0"/>
              <a:t>Graduate Thesis/Dissertation </a:t>
            </a:r>
          </a:p>
          <a:p>
            <a:r>
              <a:rPr lang="en-US" dirty="0"/>
              <a:t>Defense Deadline: 			TBA</a:t>
            </a:r>
          </a:p>
          <a:p>
            <a:r>
              <a:rPr lang="en-US" dirty="0"/>
              <a:t>Final Submission Deadline : 		TBA</a:t>
            </a:r>
          </a:p>
          <a:p>
            <a:r>
              <a:rPr lang="en-US" b="1" dirty="0"/>
              <a:t> </a:t>
            </a:r>
            <a:endParaRPr lang="en-US" dirty="0"/>
          </a:p>
        </p:txBody>
      </p:sp>
      <p:sp>
        <p:nvSpPr>
          <p:cNvPr id="6" name="Title 1">
            <a:extLst>
              <a:ext uri="{FF2B5EF4-FFF2-40B4-BE49-F238E27FC236}">
                <a16:creationId xmlns:a16="http://schemas.microsoft.com/office/drawing/2014/main" id="{E234CEF6-DDE7-AD44-B5CB-58BDB7DD5791}"/>
              </a:ext>
            </a:extLst>
          </p:cNvPr>
          <p:cNvSpPr txBox="1">
            <a:spLocks/>
          </p:cNvSpPr>
          <p:nvPr/>
        </p:nvSpPr>
        <p:spPr>
          <a:xfrm>
            <a:off x="3661024" y="403870"/>
            <a:ext cx="6199833" cy="363317"/>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b="0" i="0" kern="1200">
                <a:solidFill>
                  <a:schemeClr val="tx1"/>
                </a:solidFill>
                <a:latin typeface="Helvetica Neue Medium" charset="0"/>
                <a:ea typeface="Helvetica Neue Medium" charset="0"/>
                <a:cs typeface="Helvetica Neue Medium" charset="0"/>
              </a:defRPr>
            </a:lvl1pPr>
          </a:lstStyle>
          <a:p>
            <a:r>
              <a:rPr lang="en-US" sz="2400" b="1" dirty="0">
                <a:solidFill>
                  <a:srgbClr val="FFCA29"/>
                </a:solidFill>
                <a:latin typeface="Helvetica" charset="0"/>
                <a:ea typeface="Helvetica" charset="0"/>
                <a:cs typeface="Helvetica" charset="0"/>
              </a:rPr>
              <a:t>https://</a:t>
            </a:r>
            <a:r>
              <a:rPr lang="en-US" sz="2400" b="1" dirty="0" err="1">
                <a:solidFill>
                  <a:srgbClr val="FFCA29"/>
                </a:solidFill>
                <a:latin typeface="Helvetica" charset="0"/>
                <a:ea typeface="Helvetica" charset="0"/>
                <a:cs typeface="Helvetica" charset="0"/>
              </a:rPr>
              <a:t>calendar.ucf.edu</a:t>
            </a:r>
            <a:r>
              <a:rPr lang="en-US" sz="2400" b="1" dirty="0">
                <a:solidFill>
                  <a:srgbClr val="FFCA29"/>
                </a:solidFill>
                <a:latin typeface="Helvetica" charset="0"/>
                <a:ea typeface="Helvetica" charset="0"/>
                <a:cs typeface="Helvetica" charset="0"/>
              </a:rPr>
              <a:t>/2021/spring</a:t>
            </a:r>
            <a:endParaRPr lang="en-US" sz="3200" b="1" dirty="0">
              <a:latin typeface="Helvetica" charset="0"/>
              <a:ea typeface="Helvetica" charset="0"/>
              <a:cs typeface="Helvetica" charset="0"/>
            </a:endParaRPr>
          </a:p>
        </p:txBody>
      </p:sp>
    </p:spTree>
    <p:extLst>
      <p:ext uri="{BB962C8B-B14F-4D97-AF65-F5344CB8AC3E}">
        <p14:creationId xmlns:p14="http://schemas.microsoft.com/office/powerpoint/2010/main" val="13400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69F6C3-5EE3-0441-A572-01C3CF0EED79}"/>
              </a:ext>
            </a:extLst>
          </p:cNvPr>
          <p:cNvPicPr>
            <a:picLocks noChangeAspect="1"/>
          </p:cNvPicPr>
          <p:nvPr/>
        </p:nvPicPr>
        <p:blipFill>
          <a:blip r:embed="rId2"/>
          <a:stretch>
            <a:fillRect/>
          </a:stretch>
        </p:blipFill>
        <p:spPr>
          <a:xfrm>
            <a:off x="1779621" y="1202224"/>
            <a:ext cx="5542064" cy="2948378"/>
          </a:xfrm>
          <a:prstGeom prst="rect">
            <a:avLst/>
          </a:prstGeom>
        </p:spPr>
      </p:pic>
      <p:pic>
        <p:nvPicPr>
          <p:cNvPr id="9" name="Picture 8">
            <a:extLst>
              <a:ext uri="{FF2B5EF4-FFF2-40B4-BE49-F238E27FC236}">
                <a16:creationId xmlns:a16="http://schemas.microsoft.com/office/drawing/2014/main" id="{5940A9B3-0D74-4845-AFAC-6EABEC02E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4982" y="4431323"/>
            <a:ext cx="527774" cy="712177"/>
          </a:xfrm>
          <a:prstGeom prst="rect">
            <a:avLst/>
          </a:prstGeom>
        </p:spPr>
      </p:pic>
    </p:spTree>
    <p:extLst>
      <p:ext uri="{BB962C8B-B14F-4D97-AF65-F5344CB8AC3E}">
        <p14:creationId xmlns:p14="http://schemas.microsoft.com/office/powerpoint/2010/main" val="671321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4982" y="4431323"/>
            <a:ext cx="527774" cy="712177"/>
          </a:xfrm>
          <a:prstGeom prst="rect">
            <a:avLst/>
          </a:prstGeom>
        </p:spPr>
      </p:pic>
      <p:pic>
        <p:nvPicPr>
          <p:cNvPr id="2" name="Picture 1">
            <a:extLst>
              <a:ext uri="{FF2B5EF4-FFF2-40B4-BE49-F238E27FC236}">
                <a16:creationId xmlns:a16="http://schemas.microsoft.com/office/drawing/2014/main" id="{9AB17BE7-0356-E541-9D12-D8FC336320BF}"/>
              </a:ext>
            </a:extLst>
          </p:cNvPr>
          <p:cNvPicPr>
            <a:picLocks noChangeAspect="1"/>
          </p:cNvPicPr>
          <p:nvPr/>
        </p:nvPicPr>
        <p:blipFill>
          <a:blip r:embed="rId3"/>
          <a:stretch>
            <a:fillRect/>
          </a:stretch>
        </p:blipFill>
        <p:spPr>
          <a:xfrm>
            <a:off x="451273" y="389228"/>
            <a:ext cx="1584961" cy="1584961"/>
          </a:xfrm>
          <a:prstGeom prst="rect">
            <a:avLst/>
          </a:prstGeom>
        </p:spPr>
      </p:pic>
      <p:pic>
        <p:nvPicPr>
          <p:cNvPr id="7" name="Picture 6">
            <a:extLst>
              <a:ext uri="{FF2B5EF4-FFF2-40B4-BE49-F238E27FC236}">
                <a16:creationId xmlns:a16="http://schemas.microsoft.com/office/drawing/2014/main" id="{2106AD5E-B66B-FD4C-A266-F017FBF568BB}"/>
              </a:ext>
            </a:extLst>
          </p:cNvPr>
          <p:cNvPicPr>
            <a:picLocks noChangeAspect="1"/>
          </p:cNvPicPr>
          <p:nvPr/>
        </p:nvPicPr>
        <p:blipFill>
          <a:blip r:embed="rId4"/>
          <a:stretch>
            <a:fillRect/>
          </a:stretch>
        </p:blipFill>
        <p:spPr>
          <a:xfrm>
            <a:off x="451273" y="389228"/>
            <a:ext cx="1584961" cy="1584961"/>
          </a:xfrm>
          <a:prstGeom prst="rect">
            <a:avLst/>
          </a:prstGeom>
        </p:spPr>
      </p:pic>
      <p:sp>
        <p:nvSpPr>
          <p:cNvPr id="3" name="Rectangle 2">
            <a:extLst>
              <a:ext uri="{FF2B5EF4-FFF2-40B4-BE49-F238E27FC236}">
                <a16:creationId xmlns:a16="http://schemas.microsoft.com/office/drawing/2014/main" id="{D4A5FA5A-023A-FC47-8AF7-3BAC6553930D}"/>
              </a:ext>
            </a:extLst>
          </p:cNvPr>
          <p:cNvSpPr/>
          <p:nvPr/>
        </p:nvSpPr>
        <p:spPr>
          <a:xfrm>
            <a:off x="379936" y="4199831"/>
            <a:ext cx="4572000" cy="738664"/>
          </a:xfrm>
          <a:prstGeom prst="rect">
            <a:avLst/>
          </a:prstGeom>
        </p:spPr>
        <p:txBody>
          <a:bodyPr>
            <a:spAutoFit/>
          </a:bodyPr>
          <a:lstStyle/>
          <a:p>
            <a:r>
              <a:rPr lang="en-US" sz="2400" b="1" dirty="0">
                <a:latin typeface="Helvetica" charset="0"/>
                <a:ea typeface="Helvetica" charset="0"/>
                <a:cs typeface="Helvetica" charset="0"/>
              </a:rPr>
              <a:t>Devon Jensen</a:t>
            </a:r>
          </a:p>
          <a:p>
            <a:r>
              <a:rPr lang="en-US" b="1" dirty="0">
                <a:latin typeface="Helvetica" charset="0"/>
                <a:ea typeface="Helvetica" charset="0"/>
                <a:cs typeface="Helvetica" charset="0"/>
              </a:rPr>
              <a:t>Associate Dean</a:t>
            </a:r>
          </a:p>
        </p:txBody>
      </p:sp>
      <p:pic>
        <p:nvPicPr>
          <p:cNvPr id="9" name="Picture 8">
            <a:extLst>
              <a:ext uri="{FF2B5EF4-FFF2-40B4-BE49-F238E27FC236}">
                <a16:creationId xmlns:a16="http://schemas.microsoft.com/office/drawing/2014/main" id="{0D898221-9EF2-614E-9E29-4DC266E4E637}"/>
              </a:ext>
            </a:extLst>
          </p:cNvPr>
          <p:cNvPicPr>
            <a:picLocks noChangeAspect="1"/>
          </p:cNvPicPr>
          <p:nvPr/>
        </p:nvPicPr>
        <p:blipFill>
          <a:blip r:embed="rId5"/>
          <a:stretch>
            <a:fillRect/>
          </a:stretch>
        </p:blipFill>
        <p:spPr>
          <a:xfrm>
            <a:off x="2850356" y="235744"/>
            <a:ext cx="5506990" cy="4080240"/>
          </a:xfrm>
          <a:prstGeom prst="rect">
            <a:avLst/>
          </a:prstGeom>
        </p:spPr>
      </p:pic>
    </p:spTree>
    <p:extLst>
      <p:ext uri="{BB962C8B-B14F-4D97-AF65-F5344CB8AC3E}">
        <p14:creationId xmlns:p14="http://schemas.microsoft.com/office/powerpoint/2010/main" val="2791443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4982" y="4431323"/>
            <a:ext cx="527774" cy="712177"/>
          </a:xfrm>
          <a:prstGeom prst="rect">
            <a:avLst/>
          </a:prstGeom>
        </p:spPr>
      </p:pic>
      <p:pic>
        <p:nvPicPr>
          <p:cNvPr id="2" name="Picture 1">
            <a:extLst>
              <a:ext uri="{FF2B5EF4-FFF2-40B4-BE49-F238E27FC236}">
                <a16:creationId xmlns:a16="http://schemas.microsoft.com/office/drawing/2014/main" id="{9AB17BE7-0356-E541-9D12-D8FC336320BF}"/>
              </a:ext>
            </a:extLst>
          </p:cNvPr>
          <p:cNvPicPr>
            <a:picLocks noChangeAspect="1"/>
          </p:cNvPicPr>
          <p:nvPr/>
        </p:nvPicPr>
        <p:blipFill>
          <a:blip r:embed="rId3"/>
          <a:stretch>
            <a:fillRect/>
          </a:stretch>
        </p:blipFill>
        <p:spPr>
          <a:xfrm>
            <a:off x="451273" y="389228"/>
            <a:ext cx="1584961" cy="1584961"/>
          </a:xfrm>
          <a:prstGeom prst="rect">
            <a:avLst/>
          </a:prstGeom>
        </p:spPr>
      </p:pic>
      <p:sp>
        <p:nvSpPr>
          <p:cNvPr id="5" name="Title 1">
            <a:extLst>
              <a:ext uri="{FF2B5EF4-FFF2-40B4-BE49-F238E27FC236}">
                <a16:creationId xmlns:a16="http://schemas.microsoft.com/office/drawing/2014/main" id="{5831A772-C43D-984E-9EA8-B80BBDC7168B}"/>
              </a:ext>
            </a:extLst>
          </p:cNvPr>
          <p:cNvSpPr txBox="1">
            <a:spLocks/>
          </p:cNvSpPr>
          <p:nvPr/>
        </p:nvSpPr>
        <p:spPr>
          <a:xfrm>
            <a:off x="451273" y="3529806"/>
            <a:ext cx="7188182" cy="1284169"/>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3300" b="0" i="0" kern="1200">
                <a:solidFill>
                  <a:schemeClr val="tx1"/>
                </a:solidFill>
                <a:latin typeface="Helvetica Neue Medium" charset="0"/>
                <a:ea typeface="Helvetica Neue Medium" charset="0"/>
                <a:cs typeface="Helvetica Neue Medium" charset="0"/>
              </a:defRPr>
            </a:lvl1pPr>
          </a:lstStyle>
          <a:p>
            <a:r>
              <a:rPr lang="en-US" sz="2400" b="1" dirty="0">
                <a:latin typeface="Helvetica" charset="0"/>
                <a:ea typeface="Helvetica" charset="0"/>
                <a:cs typeface="Helvetica" charset="0"/>
              </a:rPr>
              <a:t>Anastasia Salter</a:t>
            </a:r>
          </a:p>
          <a:p>
            <a:r>
              <a:rPr lang="en-US" sz="1800" b="1" dirty="0">
                <a:latin typeface="Helvetica" charset="0"/>
                <a:ea typeface="Helvetica" charset="0"/>
                <a:cs typeface="Helvetica" charset="0"/>
              </a:rPr>
              <a:t>Graduate Director</a:t>
            </a:r>
          </a:p>
          <a:p>
            <a:endParaRPr lang="en-US" sz="1800" b="1" dirty="0">
              <a:latin typeface="Helvetica" charset="0"/>
              <a:ea typeface="Helvetica" charset="0"/>
              <a:cs typeface="Helvetica" charset="0"/>
            </a:endParaRPr>
          </a:p>
          <a:p>
            <a:r>
              <a:rPr lang="en-US" sz="2400" b="1" dirty="0">
                <a:latin typeface="Helvetica" charset="0"/>
                <a:ea typeface="Helvetica" charset="0"/>
                <a:cs typeface="Helvetica" charset="0"/>
              </a:rPr>
              <a:t>Carla Grip</a:t>
            </a:r>
          </a:p>
          <a:p>
            <a:r>
              <a:rPr lang="en-US" sz="1800" b="1" dirty="0">
                <a:latin typeface="Helvetica" charset="0"/>
                <a:ea typeface="Helvetica" charset="0"/>
                <a:cs typeface="Helvetica" charset="0"/>
              </a:rPr>
              <a:t>Academic Support Services Coordinator</a:t>
            </a:r>
          </a:p>
        </p:txBody>
      </p:sp>
      <p:pic>
        <p:nvPicPr>
          <p:cNvPr id="4" name="Picture 3">
            <a:extLst>
              <a:ext uri="{FF2B5EF4-FFF2-40B4-BE49-F238E27FC236}">
                <a16:creationId xmlns:a16="http://schemas.microsoft.com/office/drawing/2014/main" id="{776997C7-E28B-7847-96C0-6710A953BDCC}"/>
              </a:ext>
            </a:extLst>
          </p:cNvPr>
          <p:cNvPicPr>
            <a:picLocks noChangeAspect="1"/>
          </p:cNvPicPr>
          <p:nvPr/>
        </p:nvPicPr>
        <p:blipFill>
          <a:blip r:embed="rId4"/>
          <a:stretch>
            <a:fillRect/>
          </a:stretch>
        </p:blipFill>
        <p:spPr>
          <a:xfrm>
            <a:off x="2606049" y="389228"/>
            <a:ext cx="5858933" cy="3140578"/>
          </a:xfrm>
          <a:prstGeom prst="rect">
            <a:avLst/>
          </a:prstGeom>
        </p:spPr>
      </p:pic>
    </p:spTree>
    <p:extLst>
      <p:ext uri="{BB962C8B-B14F-4D97-AF65-F5344CB8AC3E}">
        <p14:creationId xmlns:p14="http://schemas.microsoft.com/office/powerpoint/2010/main" val="2462203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4982" y="4431323"/>
            <a:ext cx="527774" cy="712177"/>
          </a:xfrm>
          <a:prstGeom prst="rect">
            <a:avLst/>
          </a:prstGeom>
        </p:spPr>
      </p:pic>
      <p:pic>
        <p:nvPicPr>
          <p:cNvPr id="3" name="Picture 2">
            <a:extLst>
              <a:ext uri="{FF2B5EF4-FFF2-40B4-BE49-F238E27FC236}">
                <a16:creationId xmlns:a16="http://schemas.microsoft.com/office/drawing/2014/main" id="{A7C3A8C9-5027-B24A-B590-B895A41382D3}"/>
              </a:ext>
            </a:extLst>
          </p:cNvPr>
          <p:cNvPicPr>
            <a:picLocks noChangeAspect="1"/>
          </p:cNvPicPr>
          <p:nvPr/>
        </p:nvPicPr>
        <p:blipFill>
          <a:blip r:embed="rId3"/>
          <a:stretch>
            <a:fillRect/>
          </a:stretch>
        </p:blipFill>
        <p:spPr>
          <a:xfrm>
            <a:off x="0" y="988335"/>
            <a:ext cx="9144000" cy="3166830"/>
          </a:xfrm>
          <a:prstGeom prst="rect">
            <a:avLst/>
          </a:prstGeom>
        </p:spPr>
      </p:pic>
    </p:spTree>
    <p:extLst>
      <p:ext uri="{BB962C8B-B14F-4D97-AF65-F5344CB8AC3E}">
        <p14:creationId xmlns:p14="http://schemas.microsoft.com/office/powerpoint/2010/main" val="126896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4982" y="4431323"/>
            <a:ext cx="527774" cy="712177"/>
          </a:xfrm>
          <a:prstGeom prst="rect">
            <a:avLst/>
          </a:prstGeom>
        </p:spPr>
      </p:pic>
      <p:pic>
        <p:nvPicPr>
          <p:cNvPr id="3" name="Picture 2">
            <a:extLst>
              <a:ext uri="{FF2B5EF4-FFF2-40B4-BE49-F238E27FC236}">
                <a16:creationId xmlns:a16="http://schemas.microsoft.com/office/drawing/2014/main" id="{7107675F-109C-D441-AC37-AFF4CB37AEEA}"/>
              </a:ext>
            </a:extLst>
          </p:cNvPr>
          <p:cNvPicPr>
            <a:picLocks noChangeAspect="1"/>
          </p:cNvPicPr>
          <p:nvPr/>
        </p:nvPicPr>
        <p:blipFill>
          <a:blip r:embed="rId3"/>
          <a:stretch>
            <a:fillRect/>
          </a:stretch>
        </p:blipFill>
        <p:spPr>
          <a:xfrm>
            <a:off x="564206" y="417115"/>
            <a:ext cx="7827523" cy="4169850"/>
          </a:xfrm>
          <a:prstGeom prst="rect">
            <a:avLst/>
          </a:prstGeom>
        </p:spPr>
      </p:pic>
    </p:spTree>
    <p:extLst>
      <p:ext uri="{BB962C8B-B14F-4D97-AF65-F5344CB8AC3E}">
        <p14:creationId xmlns:p14="http://schemas.microsoft.com/office/powerpoint/2010/main" val="2910650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244" cy="5143500"/>
          </a:xfrm>
          <a:prstGeom prst="rect">
            <a:avLst/>
          </a:prstGeom>
        </p:spPr>
      </p:pic>
      <p:sp>
        <p:nvSpPr>
          <p:cNvPr id="2" name="Title 1"/>
          <p:cNvSpPr>
            <a:spLocks noGrp="1"/>
          </p:cNvSpPr>
          <p:nvPr>
            <p:ph type="ctrTitle"/>
          </p:nvPr>
        </p:nvSpPr>
        <p:spPr>
          <a:xfrm>
            <a:off x="4710693" y="2062702"/>
            <a:ext cx="4182098" cy="509048"/>
          </a:xfrm>
        </p:spPr>
        <p:txBody>
          <a:bodyPr>
            <a:noAutofit/>
          </a:bodyPr>
          <a:lstStyle/>
          <a:p>
            <a:pPr algn="r"/>
            <a:r>
              <a:rPr lang="en-US" sz="2700" b="1" dirty="0">
                <a:latin typeface="Helvetica" charset="0"/>
                <a:ea typeface="Helvetica" charset="0"/>
                <a:cs typeface="Helvetica" charset="0"/>
              </a:rPr>
              <a:t>Lunch!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4982" y="4431323"/>
            <a:ext cx="527774" cy="712177"/>
          </a:xfrm>
          <a:prstGeom prst="rect">
            <a:avLst/>
          </a:prstGeom>
        </p:spPr>
      </p:pic>
    </p:spTree>
    <p:extLst>
      <p:ext uri="{BB962C8B-B14F-4D97-AF65-F5344CB8AC3E}">
        <p14:creationId xmlns:p14="http://schemas.microsoft.com/office/powerpoint/2010/main" val="1308640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8244" cy="5143500"/>
          </a:xfrm>
          <a:prstGeom prst="rect">
            <a:avLst/>
          </a:prstGeom>
        </p:spPr>
      </p:pic>
      <p:sp>
        <p:nvSpPr>
          <p:cNvPr id="2" name="Title 1"/>
          <p:cNvSpPr>
            <a:spLocks noGrp="1"/>
          </p:cNvSpPr>
          <p:nvPr>
            <p:ph type="ctrTitle"/>
          </p:nvPr>
        </p:nvSpPr>
        <p:spPr>
          <a:xfrm>
            <a:off x="960836" y="2371412"/>
            <a:ext cx="4557503" cy="509048"/>
          </a:xfrm>
        </p:spPr>
        <p:txBody>
          <a:bodyPr>
            <a:noAutofit/>
          </a:bodyPr>
          <a:lstStyle/>
          <a:p>
            <a:pPr algn="l"/>
            <a:r>
              <a:rPr lang="en-US" sz="2700" b="1" dirty="0">
                <a:latin typeface="Helvetica" charset="0"/>
                <a:ea typeface="Helvetica" charset="0"/>
                <a:cs typeface="Helvetica" charset="0"/>
              </a:rPr>
              <a:t>Introductions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4982" y="4431323"/>
            <a:ext cx="527774" cy="712177"/>
          </a:xfrm>
          <a:prstGeom prst="rect">
            <a:avLst/>
          </a:prstGeom>
        </p:spPr>
      </p:pic>
    </p:spTree>
    <p:extLst>
      <p:ext uri="{BB962C8B-B14F-4D97-AF65-F5344CB8AC3E}">
        <p14:creationId xmlns:p14="http://schemas.microsoft.com/office/powerpoint/2010/main" val="191650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05F7B1-836E-2B49-AF57-84D5AFEE8A10}"/>
              </a:ext>
            </a:extLst>
          </p:cNvPr>
          <p:cNvPicPr>
            <a:picLocks noChangeAspect="1"/>
          </p:cNvPicPr>
          <p:nvPr/>
        </p:nvPicPr>
        <p:blipFill>
          <a:blip r:embed="rId2"/>
          <a:stretch>
            <a:fillRect/>
          </a:stretch>
        </p:blipFill>
        <p:spPr>
          <a:xfrm>
            <a:off x="716767" y="242888"/>
            <a:ext cx="7769596" cy="4693443"/>
          </a:xfrm>
          <a:prstGeom prst="rect">
            <a:avLst/>
          </a:prstGeom>
        </p:spPr>
      </p:pic>
    </p:spTree>
    <p:extLst>
      <p:ext uri="{BB962C8B-B14F-4D97-AF65-F5344CB8AC3E}">
        <p14:creationId xmlns:p14="http://schemas.microsoft.com/office/powerpoint/2010/main" val="311364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2AD8F-45E2-4E46-B46A-C4AD62B2C47E}"/>
              </a:ext>
            </a:extLst>
          </p:cNvPr>
          <p:cNvPicPr>
            <a:picLocks noChangeAspect="1"/>
          </p:cNvPicPr>
          <p:nvPr/>
        </p:nvPicPr>
        <p:blipFill>
          <a:blip r:embed="rId2"/>
          <a:stretch>
            <a:fillRect/>
          </a:stretch>
        </p:blipFill>
        <p:spPr>
          <a:xfrm>
            <a:off x="5413163" y="1945640"/>
            <a:ext cx="3492500" cy="1130300"/>
          </a:xfrm>
          <a:prstGeom prst="rect">
            <a:avLst/>
          </a:prstGeom>
        </p:spPr>
      </p:pic>
      <p:pic>
        <p:nvPicPr>
          <p:cNvPr id="3" name="Picture 2">
            <a:extLst>
              <a:ext uri="{FF2B5EF4-FFF2-40B4-BE49-F238E27FC236}">
                <a16:creationId xmlns:a16="http://schemas.microsoft.com/office/drawing/2014/main" id="{84FB4437-5D9D-C540-8F99-4ABE75C17F86}"/>
              </a:ext>
            </a:extLst>
          </p:cNvPr>
          <p:cNvPicPr>
            <a:picLocks noChangeAspect="1"/>
          </p:cNvPicPr>
          <p:nvPr/>
        </p:nvPicPr>
        <p:blipFill>
          <a:blip r:embed="rId3"/>
          <a:stretch>
            <a:fillRect/>
          </a:stretch>
        </p:blipFill>
        <p:spPr>
          <a:xfrm>
            <a:off x="0" y="0"/>
            <a:ext cx="3585510" cy="5143500"/>
          </a:xfrm>
          <a:prstGeom prst="rect">
            <a:avLst/>
          </a:prstGeom>
        </p:spPr>
      </p:pic>
    </p:spTree>
    <p:extLst>
      <p:ext uri="{BB962C8B-B14F-4D97-AF65-F5344CB8AC3E}">
        <p14:creationId xmlns:p14="http://schemas.microsoft.com/office/powerpoint/2010/main" val="687865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51" y="273845"/>
            <a:ext cx="8537749" cy="4535222"/>
          </a:xfrm>
        </p:spPr>
        <p:txBody>
          <a:bodyPr anchor="t">
            <a:normAutofit/>
          </a:bodyPr>
          <a:lstStyle/>
          <a:p>
            <a:r>
              <a:rPr lang="en-US" b="1" dirty="0"/>
              <a:t>GOALS</a:t>
            </a:r>
            <a:br>
              <a:rPr lang="en-US" b="1" dirty="0"/>
            </a:br>
            <a:br>
              <a:rPr lang="en-US" b="1" dirty="0"/>
            </a:br>
            <a:r>
              <a:rPr lang="en-US" b="1" dirty="0"/>
              <a:t>Emerging Media M.F.A. </a:t>
            </a:r>
            <a:br>
              <a:rPr lang="en-US" dirty="0"/>
            </a:br>
            <a:r>
              <a:rPr lang="en-US" sz="3200" b="1" dirty="0">
                <a:solidFill>
                  <a:srgbClr val="FFCA29"/>
                </a:solidFill>
                <a:latin typeface="Helvetica" charset="0"/>
                <a:ea typeface="Helvetica" charset="0"/>
                <a:cs typeface="Helvetica" charset="0"/>
              </a:rPr>
              <a:t>Animation and Visual Effects</a:t>
            </a:r>
            <a:br>
              <a:rPr lang="en-US" dirty="0"/>
            </a:br>
            <a:r>
              <a:rPr lang="en-US" dirty="0"/>
              <a:t>emulates the professional studio environment, providing each student with an opportunity to assume an artistic leadership role. </a:t>
            </a:r>
            <a:br>
              <a:rPr lang="en-US" dirty="0"/>
            </a:br>
            <a:endParaRPr lang="en-US" sz="2200"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6</a:t>
            </a:fld>
            <a:endParaRPr lang="en-US"/>
          </a:p>
        </p:txBody>
      </p:sp>
    </p:spTree>
    <p:extLst>
      <p:ext uri="{BB962C8B-B14F-4D97-AF65-F5344CB8AC3E}">
        <p14:creationId xmlns:p14="http://schemas.microsoft.com/office/powerpoint/2010/main" val="1294304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51" y="273845"/>
            <a:ext cx="8537749" cy="4535222"/>
          </a:xfrm>
        </p:spPr>
        <p:txBody>
          <a:bodyPr anchor="t">
            <a:normAutofit/>
          </a:bodyPr>
          <a:lstStyle/>
          <a:p>
            <a:r>
              <a:rPr lang="en-US" b="1" dirty="0"/>
              <a:t>GOALS</a:t>
            </a:r>
            <a:br>
              <a:rPr lang="en-US" b="1" dirty="0"/>
            </a:br>
            <a:br>
              <a:rPr lang="en-US" b="1" dirty="0"/>
            </a:br>
            <a:br>
              <a:rPr lang="en-US" dirty="0"/>
            </a:br>
            <a:br>
              <a:rPr lang="en-US" dirty="0"/>
            </a:br>
            <a:endParaRPr lang="en-US" sz="2200"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7</a:t>
            </a:fld>
            <a:endParaRPr lang="en-US"/>
          </a:p>
        </p:txBody>
      </p:sp>
      <p:sp>
        <p:nvSpPr>
          <p:cNvPr id="3" name="TextBox 2">
            <a:extLst>
              <a:ext uri="{FF2B5EF4-FFF2-40B4-BE49-F238E27FC236}">
                <a16:creationId xmlns:a16="http://schemas.microsoft.com/office/drawing/2014/main" id="{8D6FB545-234F-F540-92EB-A83BDCD71825}"/>
              </a:ext>
            </a:extLst>
          </p:cNvPr>
          <p:cNvSpPr txBox="1"/>
          <p:nvPr/>
        </p:nvSpPr>
        <p:spPr>
          <a:xfrm>
            <a:off x="480908" y="1131147"/>
            <a:ext cx="8161866"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Provide students with the experience of the collaborative nature within a commercial animation studio.</a:t>
            </a:r>
          </a:p>
          <a:p>
            <a:pPr marL="285750" indent="-285750">
              <a:buFont typeface="Arial" panose="020B0604020202020204" pitchFamily="34" charset="0"/>
              <a:buChar char="•"/>
            </a:pPr>
            <a:r>
              <a:rPr lang="en-US" sz="2400" dirty="0"/>
              <a:t>Allow students to create or direct their own animation and visual effects. </a:t>
            </a:r>
          </a:p>
          <a:p>
            <a:pPr marL="285750" indent="-285750">
              <a:buFont typeface="Arial" panose="020B0604020202020204" pitchFamily="34" charset="0"/>
              <a:buChar char="•"/>
            </a:pPr>
            <a:r>
              <a:rPr lang="en-US" sz="2400" dirty="0"/>
              <a:t>Develop qualified graduates to enter the teaching and academic professions. </a:t>
            </a:r>
          </a:p>
          <a:p>
            <a:pPr marL="285750" indent="-285750">
              <a:buFont typeface="Arial" panose="020B0604020202020204" pitchFamily="34" charset="0"/>
              <a:buChar char="•"/>
            </a:pPr>
            <a:r>
              <a:rPr lang="en-US" sz="2400" dirty="0"/>
              <a:t>Prepare students with a competitive edge for careers within the animation, visual effects, and simulation industries.</a:t>
            </a:r>
          </a:p>
        </p:txBody>
      </p:sp>
    </p:spTree>
    <p:extLst>
      <p:ext uri="{BB962C8B-B14F-4D97-AF65-F5344CB8AC3E}">
        <p14:creationId xmlns:p14="http://schemas.microsoft.com/office/powerpoint/2010/main" val="316314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51" y="273845"/>
            <a:ext cx="8537749" cy="4535222"/>
          </a:xfrm>
        </p:spPr>
        <p:txBody>
          <a:bodyPr anchor="t">
            <a:normAutofit/>
          </a:bodyPr>
          <a:lstStyle/>
          <a:p>
            <a:r>
              <a:rPr lang="en-US" b="1" dirty="0"/>
              <a:t>GOALS</a:t>
            </a:r>
            <a:br>
              <a:rPr lang="en-US" b="1" dirty="0"/>
            </a:br>
            <a:br>
              <a:rPr lang="en-US" b="1" dirty="0"/>
            </a:br>
            <a:r>
              <a:rPr lang="en-US" b="1" dirty="0"/>
              <a:t>Emerging Media M.F.A. </a:t>
            </a:r>
            <a:br>
              <a:rPr lang="en-US" b="1" dirty="0"/>
            </a:br>
            <a:r>
              <a:rPr lang="en-US" sz="3600" b="1" dirty="0">
                <a:solidFill>
                  <a:srgbClr val="FFCA29"/>
                </a:solidFill>
                <a:latin typeface="Helvetica" charset="0"/>
                <a:ea typeface="Helvetica" charset="0"/>
                <a:cs typeface="Helvetica" charset="0"/>
              </a:rPr>
              <a:t>Studio Art and Design</a:t>
            </a:r>
            <a:r>
              <a:rPr lang="en-US" dirty="0"/>
              <a:t> </a:t>
            </a:r>
            <a:br>
              <a:rPr lang="en-US" dirty="0"/>
            </a:br>
            <a:r>
              <a:rPr lang="en-US" dirty="0"/>
              <a:t>provides opportunities to inform and enhance the artistic practice using 21st Century media.</a:t>
            </a:r>
            <a:br>
              <a:rPr lang="en-US" dirty="0"/>
            </a:br>
            <a:br>
              <a:rPr lang="en-US" dirty="0"/>
            </a:br>
            <a:endParaRPr lang="en-US" sz="2200"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8</a:t>
            </a:fld>
            <a:endParaRPr lang="en-US"/>
          </a:p>
        </p:txBody>
      </p:sp>
    </p:spTree>
    <p:extLst>
      <p:ext uri="{BB962C8B-B14F-4D97-AF65-F5344CB8AC3E}">
        <p14:creationId xmlns:p14="http://schemas.microsoft.com/office/powerpoint/2010/main" val="147546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51" y="273845"/>
            <a:ext cx="8537749" cy="4535222"/>
          </a:xfrm>
        </p:spPr>
        <p:txBody>
          <a:bodyPr anchor="t">
            <a:normAutofit/>
          </a:bodyPr>
          <a:lstStyle/>
          <a:p>
            <a:r>
              <a:rPr lang="en-US" b="1" dirty="0"/>
              <a:t>GOALS</a:t>
            </a:r>
            <a:br>
              <a:rPr lang="en-US" b="1" dirty="0"/>
            </a:br>
            <a:br>
              <a:rPr lang="en-US" b="1" dirty="0"/>
            </a:br>
            <a:br>
              <a:rPr lang="en-US" dirty="0"/>
            </a:br>
            <a:br>
              <a:rPr lang="en-US" dirty="0"/>
            </a:br>
            <a:endParaRPr lang="en-US" sz="2200" b="1" dirty="0">
              <a:latin typeface="Helvetica" charset="0"/>
              <a:ea typeface="Helvetica" charset="0"/>
              <a:cs typeface="Helvetica" charset="0"/>
            </a:endParaRPr>
          </a:p>
        </p:txBody>
      </p:sp>
      <p:sp>
        <p:nvSpPr>
          <p:cNvPr id="5" name="Slide Number Placeholder 4"/>
          <p:cNvSpPr>
            <a:spLocks noGrp="1"/>
          </p:cNvSpPr>
          <p:nvPr>
            <p:ph type="sldNum" sz="quarter" idx="12"/>
          </p:nvPr>
        </p:nvSpPr>
        <p:spPr/>
        <p:txBody>
          <a:bodyPr/>
          <a:lstStyle/>
          <a:p>
            <a:fld id="{D0B5CDF8-54D5-6043-A52E-76818AC5EAB8}" type="slidenum">
              <a:rPr lang="en-US" smtClean="0"/>
              <a:t>9</a:t>
            </a:fld>
            <a:endParaRPr lang="en-US"/>
          </a:p>
        </p:txBody>
      </p:sp>
      <p:sp>
        <p:nvSpPr>
          <p:cNvPr id="3" name="TextBox 2">
            <a:extLst>
              <a:ext uri="{FF2B5EF4-FFF2-40B4-BE49-F238E27FC236}">
                <a16:creationId xmlns:a16="http://schemas.microsoft.com/office/drawing/2014/main" id="{8D6FB545-234F-F540-92EB-A83BDCD71825}"/>
              </a:ext>
            </a:extLst>
          </p:cNvPr>
          <p:cNvSpPr txBox="1"/>
          <p:nvPr/>
        </p:nvSpPr>
        <p:spPr>
          <a:xfrm>
            <a:off x="480908" y="1131147"/>
            <a:ext cx="8161866"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To prepare students for careers as art and design practitioners, scholars and educators in arts ­affiliated fields.</a:t>
            </a:r>
          </a:p>
          <a:p>
            <a:pPr marL="342900" indent="-342900">
              <a:buFont typeface="Arial" panose="020B0604020202020204" pitchFamily="34" charset="0"/>
              <a:buChar char="•"/>
            </a:pPr>
            <a:r>
              <a:rPr lang="en-US" sz="2400" dirty="0"/>
              <a:t>Equipped with profound skills, sensitivity, and sensibility, the UCF School of Visual Arts &amp; Design MFA graduates are poised to become difference ­makers in their artistic disciplines and in schools and communities, as adept and adaptive arts professionals, entrepreneurs, and educators, as well as civic­ minded leaders and citizens. </a:t>
            </a:r>
            <a:endParaRPr lang="en-US" sz="2400" dirty="0">
              <a:effectLst/>
            </a:endParaRPr>
          </a:p>
        </p:txBody>
      </p:sp>
    </p:spTree>
    <p:extLst>
      <p:ext uri="{BB962C8B-B14F-4D97-AF65-F5344CB8AC3E}">
        <p14:creationId xmlns:p14="http://schemas.microsoft.com/office/powerpoint/2010/main" val="16481035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D7B9216-7398-604A-B9FD-D1480978F082}" vid="{A9DCC503-974D-6543-8D56-03BC16D15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UCF Brand-Wide Format Powerpoint</Template>
  <TotalTime>4210</TotalTime>
  <Words>1168</Words>
  <Application>Microsoft Macintosh PowerPoint</Application>
  <PresentationFormat>On-screen Show (16:9)</PresentationFormat>
  <Paragraphs>147</Paragraphs>
  <Slides>24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Helvetica</vt:lpstr>
      <vt:lpstr>Helvetica Neue</vt:lpstr>
      <vt:lpstr>Helvetica Neue Medium</vt:lpstr>
      <vt:lpstr>Office Theme</vt:lpstr>
      <vt:lpstr>School of Visual Arts and Design  Graduate Student Orientation</vt:lpstr>
      <vt:lpstr>PowerPoint Presentation</vt:lpstr>
      <vt:lpstr>Introductions</vt:lpstr>
      <vt:lpstr>PowerPoint Presentation</vt:lpstr>
      <vt:lpstr>PowerPoint Presentation</vt:lpstr>
      <vt:lpstr>GOALS  Emerging Media M.F.A.  Animation and Visual Effects emulates the professional studio environment, providing each student with an opportunity to assume an artistic leadership role.  </vt:lpstr>
      <vt:lpstr>GOALS    </vt:lpstr>
      <vt:lpstr>GOALS  Emerging Media M.F.A.  Studio Art and Design  provides opportunities to inform and enhance the artistic practice using 21st Century media.  </vt:lpstr>
      <vt:lpstr>GOALS    </vt:lpstr>
      <vt:lpstr>Graduate Program  Structure and Information </vt:lpstr>
      <vt:lpstr>The Role of the Chair and Mentoring    </vt:lpstr>
      <vt:lpstr>Administration, Events, Policies,  Best Practices    </vt:lpstr>
      <vt:lpstr>Building Card Access   </vt:lpstr>
      <vt:lpstr>Proposed Critique Schedule    </vt:lpstr>
      <vt:lpstr>Back to Campus:    All students are expected to complete the COVID-19 Student Return to Campus Training in Webcourses@UCF. This training should only take about 10 minutes to complete and shares information about what the return to campus will look like, outlining the policies and guidance each of you is required to follow.  On your Webcourses@UCF dashboard, you should see a course card for “COVID-19 Student Return to Training”. Please complete this training before your first day on campus.</vt:lpstr>
      <vt:lpstr>Important Dates     </vt:lpstr>
      <vt:lpstr>Important Dates     </vt:lpstr>
      <vt:lpstr>Important Dates     </vt:lpstr>
      <vt:lpstr>Important Dates     </vt:lpstr>
      <vt:lpstr>PowerPoint Presentation</vt:lpstr>
      <vt:lpstr>PowerPoint Presentation</vt:lpstr>
      <vt:lpstr>PowerPoint Presentation</vt:lpstr>
      <vt:lpstr>PowerPoint Presentation</vt:lpstr>
      <vt:lpstr>Lunch!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Title VERSION A</dc:title>
  <dc:creator>Microsoft Office User</dc:creator>
  <cp:lastModifiedBy>Cheryl Briggs</cp:lastModifiedBy>
  <cp:revision>85</cp:revision>
  <cp:lastPrinted>2017-11-07T21:20:52Z</cp:lastPrinted>
  <dcterms:created xsi:type="dcterms:W3CDTF">2016-09-13T13:48:42Z</dcterms:created>
  <dcterms:modified xsi:type="dcterms:W3CDTF">2020-08-19T16:37:21Z</dcterms:modified>
</cp:coreProperties>
</file>